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DE7C2-CE38-486B-B0CE-AAE985D7C0DE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4887D-1E16-4782-AD3B-115C9C21C2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557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66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4071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0166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3222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11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1041400"/>
            <a:ext cx="12192000" cy="4216400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rtl="0">
              <a:spcBef>
                <a:spcPct val="0"/>
              </a:spcBef>
              <a:buNone/>
            </a:pPr>
            <a:endParaRPr lang="es-ES" sz="4400" b="0" cap="none" spc="0" noProof="0" dirty="0">
              <a:ln w="0"/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tx1">
                    <a:alpha val="40000"/>
                  </a:scheme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  <a:noFill/>
        </p:spPr>
        <p:txBody>
          <a:bodyPr rtlCol="0" anchor="b"/>
          <a:lstStyle>
            <a:lvl1pPr algn="ctr">
              <a:defRPr sz="6000" b="0" cap="none" spc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noFill/>
        </p:spPr>
        <p:txBody>
          <a:bodyPr rtlCol="0"/>
          <a:lstStyle>
            <a:lvl1pPr marL="0" indent="0" algn="ctr">
              <a:buNone/>
              <a:defRPr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B9C8C0-529B-4278-81C1-7B4378E8F5AE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06408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8AF644-CEED-4F2F-8AB5-624A251A9E4F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1903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5858DB-73E4-4B1C-89E9-BC271314806A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5898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485860-BB8C-4C85-8C07-86128B42CA5F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86533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DA7F39-1B7A-430A-8B0E-DDBE614CF3FF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02269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45BD5E-25E9-4686-9024-13D7B60371EF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75083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6BBBA6-4DCC-409E-83FC-D31503ABEDA3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27925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4221E27-ED94-49EF-AB02-AC57D3427C12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23477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49C74A-9D91-4A2D-A4A3-686D7DF74C58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5424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419E2E-D356-4193-A081-B75F7A374604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57032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4AAAB7-2FFE-4DCC-A051-535C81910989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2204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09440175-0734-428C-AC70-3E7BD2E4DBE6}" type="datetime1">
              <a:rPr lang="es-ES" noProof="0" smtClean="0"/>
              <a:t>26/05/2020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FD068D91-5085-43EA-8734-9AB23AC0958B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957651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/>
          <a:solidFill>
            <a:schemeClr val="tx2">
              <a:lumMod val="50000"/>
            </a:schemeClr>
          </a:solidFill>
          <a:effectLst>
            <a:outerShdw blurRad="38100" dist="19050" dir="2700000" algn="tl" rotWithShape="0">
              <a:schemeClr val="tx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_BQJeW_o5jM" TargetMode="External"/><Relationship Id="rId4" Type="http://schemas.openxmlformats.org/officeDocument/2006/relationships/hyperlink" Target="https://www.youtube.com/watch?v=y8Dr6Oj7_o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96395"/>
            <a:ext cx="9144000" cy="710738"/>
          </a:xfrm>
          <a:solidFill>
            <a:srgbClr val="0070C0"/>
          </a:solidFill>
        </p:spPr>
        <p:txBody>
          <a:bodyPr rtlCol="0">
            <a:normAutofit/>
          </a:bodyPr>
          <a:lstStyle/>
          <a:p>
            <a:pPr rtl="0"/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Escritura Musical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2629449"/>
            <a:ext cx="10668000" cy="986587"/>
          </a:xfrm>
        </p:spPr>
        <p:txBody>
          <a:bodyPr rtlCol="0">
            <a:normAutofit/>
          </a:bodyPr>
          <a:lstStyle/>
          <a:p>
            <a:pPr marL="342900" indent="-342900" algn="l" rtl="0">
              <a:buFont typeface="Wingdings" panose="05000000000000000000" pitchFamily="2" charset="2"/>
              <a:buChar char="ü"/>
            </a:pPr>
            <a:r>
              <a:rPr lang="es" dirty="0"/>
              <a:t>Objetivo: Conocer elementos básicos del lenguaje musical.</a:t>
            </a:r>
          </a:p>
          <a:p>
            <a:pPr marL="342900" indent="-342900" algn="l" rtl="0">
              <a:buFont typeface="Wingdings" panose="05000000000000000000" pitchFamily="2" charset="2"/>
              <a:buChar char="ü"/>
            </a:pPr>
            <a:r>
              <a:rPr lang="es" dirty="0"/>
              <a:t>Habilidad: Observar, conocer, percutir.</a:t>
            </a:r>
            <a:endParaRPr lang="en-US" dirty="0"/>
          </a:p>
        </p:txBody>
      </p:sp>
      <p:sp>
        <p:nvSpPr>
          <p:cNvPr id="4" name="CuadroTexto 3"/>
          <p:cNvSpPr txBox="1"/>
          <p:nvPr/>
        </p:nvSpPr>
        <p:spPr>
          <a:xfrm>
            <a:off x="9267825" y="6438899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C2BC80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Departamento Educación Artística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2567" y="6334987"/>
            <a:ext cx="469433" cy="46943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642" y="4138352"/>
            <a:ext cx="2073490" cy="19283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Llamada rectangular redondeada 6"/>
          <p:cNvSpPr/>
          <p:nvPr/>
        </p:nvSpPr>
        <p:spPr>
          <a:xfrm>
            <a:off x="4093029" y="4138352"/>
            <a:ext cx="5921828" cy="1487385"/>
          </a:xfrm>
          <a:prstGeom prst="wedgeRoundRectCallout">
            <a:avLst>
              <a:gd name="adj1" fmla="val -60245"/>
              <a:gd name="adj2" fmla="val 17417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  <a:latin typeface="Comic Sans MS" panose="030F0702030302020204" pitchFamily="66" charset="0"/>
              </a:rPr>
              <a:t>¡Hola!...observa el siguiente PPT y registra los contenidos en tu cuaderno…al terminar dale click a los enlaces que aparecen en la última diapositiva y… ¡diviértete aprendiendo! </a:t>
            </a:r>
          </a:p>
        </p:txBody>
      </p:sp>
    </p:spTree>
    <p:extLst>
      <p:ext uri="{BB962C8B-B14F-4D97-AF65-F5344CB8AC3E}">
        <p14:creationId xmlns:p14="http://schemas.microsoft.com/office/powerpoint/2010/main" val="406704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267825" y="6438899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C2BC80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Departamento Educación Artística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2567" y="6334987"/>
            <a:ext cx="469433" cy="469433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496388" y="1239286"/>
            <a:ext cx="7123611" cy="2308324"/>
          </a:xfrm>
          <a:prstGeom prst="rect">
            <a:avLst/>
          </a:prstGeom>
          <a:solidFill>
            <a:srgbClr val="FF99FF"/>
          </a:solidFill>
        </p:spPr>
        <p:txBody>
          <a:bodyPr wrap="square">
            <a:spAutoFit/>
          </a:bodyPr>
          <a:lstStyle/>
          <a:p>
            <a:r>
              <a:rPr lang="es-MX" b="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Compases</a:t>
            </a:r>
          </a:p>
          <a:p>
            <a:endParaRPr lang="es-MX" b="0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r>
              <a:rPr lang="es-MX" b="0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Como parte de la organización para facilitar la lectura musical, se desarrollaron los compases</a:t>
            </a:r>
            <a:r>
              <a:rPr lang="es-MX" b="1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.</a:t>
            </a:r>
            <a:r>
              <a:rPr lang="es-MX" b="0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 Éstos son formados por líneas divisoras. Las </a:t>
            </a:r>
            <a:r>
              <a:rPr lang="es-MX" b="1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líneas divisoras </a:t>
            </a:r>
            <a:r>
              <a:rPr lang="es-MX" b="0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o</a:t>
            </a:r>
            <a:r>
              <a:rPr lang="es-MX" b="1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 barras de compás</a:t>
            </a:r>
            <a:r>
              <a:rPr lang="es-MX" b="0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 son </a:t>
            </a:r>
            <a:r>
              <a:rPr lang="es-MX" b="1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líneas verticales que dividen la música en partes iguales </a:t>
            </a:r>
            <a:r>
              <a:rPr lang="es-MX" b="0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(una misma medida). El </a:t>
            </a:r>
            <a:r>
              <a:rPr lang="es-MX" b="1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área o medida que queda adentro de estas líneas </a:t>
            </a:r>
            <a:r>
              <a:rPr lang="es-MX" b="0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es el </a:t>
            </a:r>
            <a:r>
              <a:rPr lang="es-MX" b="1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compás</a:t>
            </a:r>
            <a:r>
              <a:rPr lang="es-MX" b="0" dirty="0">
                <a:solidFill>
                  <a:srgbClr val="7030A0"/>
                </a:solidFill>
                <a:effectLst/>
                <a:latin typeface="Arial Rounded MT Bold" panose="020F0704030504030204" pitchFamily="34" charset="0"/>
              </a:rPr>
              <a:t>.</a:t>
            </a:r>
          </a:p>
        </p:txBody>
      </p:sp>
      <p:pic>
        <p:nvPicPr>
          <p:cNvPr id="1026" name="Picture 2" descr="1compases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180" y="509100"/>
            <a:ext cx="4197126" cy="14603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5730240" y="4482538"/>
            <a:ext cx="6096000" cy="1200329"/>
          </a:xfrm>
          <a:prstGeom prst="rect">
            <a:avLst/>
          </a:prstGeom>
          <a:solidFill>
            <a:srgbClr val="92D050"/>
          </a:solidFill>
        </p:spPr>
        <p:txBody>
          <a:bodyPr>
            <a:spAutoFit/>
          </a:bodyPr>
          <a:lstStyle/>
          <a:p>
            <a:r>
              <a:rPr lang="es-MX" b="0" i="0" dirty="0">
                <a:solidFill>
                  <a:schemeClr val="bg2">
                    <a:lumMod val="25000"/>
                  </a:schemeClr>
                </a:solidFill>
                <a:effectLst/>
                <a:latin typeface="Arial Rounded MT Bold" panose="020F0704030504030204" pitchFamily="34" charset="0"/>
              </a:rPr>
              <a:t>Al finalizar una pieza musical se utiliza una barra de compás diferente, conocida como doble barra. Ésta consiste en una línea fina en el interior y una más gruesa en el exterior.</a:t>
            </a:r>
            <a:endParaRPr lang="es-CL" dirty="0">
              <a:solidFill>
                <a:schemeClr val="bg2">
                  <a:lumMod val="25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028" name="Picture 4" descr="divisoria-fina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069" y="4471453"/>
            <a:ext cx="4395354" cy="19674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16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267825" y="6438899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C2BC80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Departamento Educación Artística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2567" y="6334987"/>
            <a:ext cx="469433" cy="469433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4972594" y="627243"/>
            <a:ext cx="6096000" cy="2308324"/>
          </a:xfrm>
          <a:prstGeom prst="rect">
            <a:avLst/>
          </a:prstGeom>
          <a:solidFill>
            <a:srgbClr val="00B0F0"/>
          </a:solidFill>
        </p:spPr>
        <p:txBody>
          <a:bodyPr>
            <a:spAutoFit/>
          </a:bodyPr>
          <a:lstStyle/>
          <a:p>
            <a:pPr algn="r"/>
            <a:r>
              <a:rPr lang="es-MX" b="0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Indicaciones de Compás</a:t>
            </a:r>
          </a:p>
          <a:p>
            <a:pPr algn="r"/>
            <a:endParaRPr lang="es-MX" b="0" u="sng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algn="r"/>
            <a:r>
              <a:rPr lang="es-MX" b="0" dirty="0">
                <a:solidFill>
                  <a:schemeClr val="bg2">
                    <a:lumMod val="25000"/>
                  </a:schemeClr>
                </a:solidFill>
                <a:effectLst/>
                <a:latin typeface="Arial Rounded MT Bold" panose="020F0704030504030204" pitchFamily="34" charset="0"/>
              </a:rPr>
              <a:t>Dentro del sistema de lectura musical occidental, las </a:t>
            </a:r>
            <a:r>
              <a:rPr lang="es-MX" b="1" dirty="0">
                <a:solidFill>
                  <a:schemeClr val="bg2">
                    <a:lumMod val="25000"/>
                  </a:schemeClr>
                </a:solidFill>
                <a:effectLst/>
                <a:latin typeface="Arial Rounded MT Bold" panose="020F0704030504030204" pitchFamily="34" charset="0"/>
              </a:rPr>
              <a:t>indicaciones de compás</a:t>
            </a:r>
            <a:r>
              <a:rPr lang="es-MX" b="0" dirty="0">
                <a:solidFill>
                  <a:schemeClr val="bg2">
                    <a:lumMod val="25000"/>
                  </a:schemeClr>
                </a:solidFill>
                <a:effectLst/>
                <a:latin typeface="Arial Rounded MT Bold" panose="020F0704030504030204" pitchFamily="34" charset="0"/>
              </a:rPr>
              <a:t>  (también conocidas como </a:t>
            </a:r>
            <a:r>
              <a:rPr lang="es-MX" b="1" dirty="0">
                <a:solidFill>
                  <a:schemeClr val="bg2">
                    <a:lumMod val="25000"/>
                  </a:schemeClr>
                </a:solidFill>
                <a:effectLst/>
                <a:latin typeface="Arial Rounded MT Bold" panose="020F0704030504030204" pitchFamily="34" charset="0"/>
              </a:rPr>
              <a:t>métrica</a:t>
            </a:r>
            <a:r>
              <a:rPr lang="es-MX" b="0" dirty="0">
                <a:solidFill>
                  <a:schemeClr val="bg2">
                    <a:lumMod val="25000"/>
                  </a:schemeClr>
                </a:solidFill>
                <a:effectLst/>
                <a:latin typeface="Arial Rounded MT Bold" panose="020F0704030504030204" pitchFamily="34" charset="0"/>
              </a:rPr>
              <a:t> de compás) son de suma importancia. Éstas aparecen seguida la clave, y consisten en dos números (uno encima del otro) con funciones diferentes. </a:t>
            </a:r>
          </a:p>
        </p:txBody>
      </p:sp>
      <p:pic>
        <p:nvPicPr>
          <p:cNvPr id="2050" name="Picture 2" descr="899632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450" y="202651"/>
            <a:ext cx="2160905" cy="24434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548640" y="2836649"/>
            <a:ext cx="6096000" cy="923330"/>
          </a:xfrm>
          <a:prstGeom prst="rect">
            <a:avLst/>
          </a:prstGeo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s-MX" b="0" i="0" dirty="0">
                <a:solidFill>
                  <a:schemeClr val="bg2">
                    <a:lumMod val="25000"/>
                  </a:schemeClr>
                </a:solidFill>
                <a:effectLst/>
                <a:latin typeface="Arial Rounded MT Bold" panose="020F0704030504030204" pitchFamily="34" charset="0"/>
              </a:rPr>
              <a:t>El número de arriba indica cuantas pulsaciones o tiempos hay en un compás, y el número de abajo indica que tipo de nota va a recibir esa pulsación.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105988" y="4959681"/>
            <a:ext cx="6096000" cy="1200329"/>
          </a:xfrm>
          <a:prstGeom prst="rect">
            <a:avLst/>
          </a:prstGeom>
          <a:solidFill>
            <a:srgbClr val="7030A0"/>
          </a:solidFill>
        </p:spPr>
        <p:txBody>
          <a:bodyPr>
            <a:spAutoFit/>
          </a:bodyPr>
          <a:lstStyle/>
          <a:p>
            <a:r>
              <a:rPr lang="es-MX" b="0" dirty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En esta indicación de compás la negra equivale una pulsación. Al haber cuatro pulsaciones o tiempos, éstos son representados por cuatro </a:t>
            </a:r>
            <a:r>
              <a:rPr lang="es-MX" b="1" dirty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negras </a:t>
            </a:r>
            <a:r>
              <a:rPr lang="es-MX" b="0" dirty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(una negra por cada tiempo).</a:t>
            </a:r>
            <a:endParaRPr lang="es-CL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052" name="Picture 4" descr="4-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512" y="4068841"/>
            <a:ext cx="4576333" cy="1522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08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267825" y="6438899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C2BC80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Departamento Educación Artística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2567" y="6334987"/>
            <a:ext cx="469433" cy="469433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853040" y="1145568"/>
            <a:ext cx="5958298" cy="369332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r>
              <a:rPr lang="es-MX" b="0" i="0" dirty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Pueden utilizarse diversas indicaciones de compás.</a:t>
            </a:r>
            <a:endParaRPr lang="es-CL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074" name="Picture 2" descr="3-4-negra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8" y="2082759"/>
            <a:ext cx="2490618" cy="11789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3832189" y="2078795"/>
            <a:ext cx="295664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s-CL" b="0" i="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</a:rPr>
              <a:t>Compás de tres tiempos.</a:t>
            </a:r>
            <a:endParaRPr lang="es-CL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076" name="Picture 4" descr="2-4-negra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732" y="3012022"/>
            <a:ext cx="2139042" cy="15556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ángulo 9"/>
          <p:cNvSpPr/>
          <p:nvPr/>
        </p:nvSpPr>
        <p:spPr>
          <a:xfrm>
            <a:off x="8280774" y="3012022"/>
            <a:ext cx="292554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s-CL" b="0" i="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</a:rPr>
              <a:t>Compás de dos tiempos.</a:t>
            </a:r>
            <a:endParaRPr lang="es-CL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56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entágono 13"/>
          <p:cNvSpPr/>
          <p:nvPr/>
        </p:nvSpPr>
        <p:spPr>
          <a:xfrm flipH="1">
            <a:off x="5556731" y="4206173"/>
            <a:ext cx="6043748" cy="735734"/>
          </a:xfrm>
          <a:prstGeom prst="homePlat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6" name="Pentágono 5"/>
          <p:cNvSpPr/>
          <p:nvPr/>
        </p:nvSpPr>
        <p:spPr>
          <a:xfrm>
            <a:off x="575428" y="3260984"/>
            <a:ext cx="6043748" cy="735734"/>
          </a:xfrm>
          <a:prstGeom prst="homePlat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490703"/>
            <a:ext cx="9144000" cy="710738"/>
          </a:xfrm>
          <a:solidFill>
            <a:srgbClr val="0070C0"/>
          </a:solidFill>
        </p:spPr>
        <p:txBody>
          <a:bodyPr rtlCol="0">
            <a:normAutofit/>
          </a:bodyPr>
          <a:lstStyle/>
          <a:p>
            <a:pPr rtl="0"/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Para entretenerse y aprender…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9267825" y="6438899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C2BC80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Departamento Educación Artística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2567" y="6334987"/>
            <a:ext cx="469433" cy="469433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096000" y="4323084"/>
            <a:ext cx="5089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4"/>
              </a:rPr>
              <a:t>https://www.youtube.com/watch?v=y8Dr6Oj7_oI</a:t>
            </a:r>
            <a:endParaRPr lang="es-CL" dirty="0"/>
          </a:p>
        </p:txBody>
      </p:sp>
      <p:sp>
        <p:nvSpPr>
          <p:cNvPr id="11" name="Rectángulo 10"/>
          <p:cNvSpPr/>
          <p:nvPr/>
        </p:nvSpPr>
        <p:spPr>
          <a:xfrm>
            <a:off x="688640" y="3417974"/>
            <a:ext cx="5346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5"/>
              </a:rPr>
              <a:t>https://www.youtube.com/watch?v=_BQJeW_o5jM</a:t>
            </a:r>
            <a:endParaRPr lang="es-CL" dirty="0"/>
          </a:p>
        </p:txBody>
      </p:sp>
      <p:sp>
        <p:nvSpPr>
          <p:cNvPr id="5" name="CuadroTexto 4"/>
          <p:cNvSpPr txBox="1"/>
          <p:nvPr/>
        </p:nvSpPr>
        <p:spPr>
          <a:xfrm>
            <a:off x="2002971" y="1617210"/>
            <a:ext cx="8064138" cy="6463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CL" dirty="0">
                <a:solidFill>
                  <a:schemeClr val="bg1"/>
                </a:solidFill>
                <a:latin typeface="Arial Rounded MT Bold" panose="020F0704030504030204" pitchFamily="34" charset="0"/>
              </a:rPr>
              <a:t>Dale click a los siguientes link y descubre lo entretenido que es aprender…</a:t>
            </a:r>
          </a:p>
        </p:txBody>
      </p:sp>
    </p:spTree>
    <p:extLst>
      <p:ext uri="{BB962C8B-B14F-4D97-AF65-F5344CB8AC3E}">
        <p14:creationId xmlns:p14="http://schemas.microsoft.com/office/powerpoint/2010/main" val="285076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lantilla con un diseño musical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1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208400_TF03460577.potx" id="{00542CC5-C7D4-4923-B443-BBF1C8DBDC78}" vid="{EC540A58-1450-43D4-AE35-3E537B0A85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344</Words>
  <Application>Microsoft Office PowerPoint</Application>
  <PresentationFormat>Panorámica</PresentationFormat>
  <Paragraphs>30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Rounded MT Bold</vt:lpstr>
      <vt:lpstr>Calibri</vt:lpstr>
      <vt:lpstr>Comic Sans MS</vt:lpstr>
      <vt:lpstr>Wingdings</vt:lpstr>
      <vt:lpstr>Plantilla con un diseño musical</vt:lpstr>
      <vt:lpstr>Escritura Musical</vt:lpstr>
      <vt:lpstr>Presentación de PowerPoint</vt:lpstr>
      <vt:lpstr>Presentación de PowerPoint</vt:lpstr>
      <vt:lpstr>Presentación de PowerPoint</vt:lpstr>
      <vt:lpstr>Para entretenerse y aprender…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Lectura rítmica</dc:title>
  <dc:creator>Alexis</dc:creator>
  <cp:lastModifiedBy>M.Eugenia Lucero</cp:lastModifiedBy>
  <cp:revision>5</cp:revision>
  <dcterms:created xsi:type="dcterms:W3CDTF">2020-05-26T20:44:56Z</dcterms:created>
  <dcterms:modified xsi:type="dcterms:W3CDTF">2020-05-26T22:03:11Z</dcterms:modified>
</cp:coreProperties>
</file>