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7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4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54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496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00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312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42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6C52C72-DE31-F449-A4ED-4C594FD9140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2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3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280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3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_ERbiHqnWw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mailto:proferositarm@gmail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67300" y="393703"/>
            <a:ext cx="71247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Lenguaje musical - clase 2 y 3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2243" y="2011289"/>
            <a:ext cx="110394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Objetivo: Reconocer elementos básicos del lenguaje musical.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Habilidad: Reconocer.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algn="ctr"/>
            <a:r>
              <a:rPr lang="es-C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lenguaje musical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algn="just" fontAlgn="base"/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expresión artística en la que existe una 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melodía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 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y un 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pulso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en conjunto crean una composición musical o canción. El lenguaje musical puede expresarse a través del 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pentagrama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 fontAlgn="base"/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lenguaje musical nos ayuda a comprender la música, a leerla e interpretarla, a escribirla y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crearla.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melodía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es un conjunto de sonidos que forman una frase reconocible 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persona que la escucha.</a:t>
            </a:r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La melodía es la parte de la música que más fácilmente podemos recordar, lo que tarareamos cuando recordamos una canción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C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4300" y="108096"/>
            <a:ext cx="5606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b="1" dirty="0" smtClean="0"/>
              <a:t>Escribe esta clase en tu cuaderno de música.</a:t>
            </a:r>
            <a:endParaRPr lang="es-CL" b="1" dirty="0"/>
          </a:p>
        </p:txBody>
      </p:sp>
      <p:sp>
        <p:nvSpPr>
          <p:cNvPr id="2" name="Rectángulo 1"/>
          <p:cNvSpPr/>
          <p:nvPr/>
        </p:nvSpPr>
        <p:spPr>
          <a:xfrm>
            <a:off x="5189220" y="1349579"/>
            <a:ext cx="598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2"/>
              </a:rPr>
              <a:t>https://www.youtube.com/watch?v=_ERbiHqnWwc</a:t>
            </a:r>
            <a:endParaRPr lang="es-CL" dirty="0"/>
          </a:p>
        </p:txBody>
      </p:sp>
      <p:grpSp>
        <p:nvGrpSpPr>
          <p:cNvPr id="6" name="Grupo 5"/>
          <p:cNvGrpSpPr/>
          <p:nvPr/>
        </p:nvGrpSpPr>
        <p:grpSpPr>
          <a:xfrm>
            <a:off x="757645" y="1314807"/>
            <a:ext cx="4309655" cy="438876"/>
            <a:chOff x="757645" y="1314807"/>
            <a:chExt cx="4309655" cy="438876"/>
          </a:xfrm>
        </p:grpSpPr>
        <p:sp>
          <p:nvSpPr>
            <p:cNvPr id="3" name="CuadroTexto 2"/>
            <p:cNvSpPr txBox="1"/>
            <p:nvPr/>
          </p:nvSpPr>
          <p:spPr>
            <a:xfrm>
              <a:off x="757645" y="1349579"/>
              <a:ext cx="387531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s-CL" b="1" dirty="0" smtClean="0"/>
                <a:t>Antes de empezar haz clic aquí:</a:t>
              </a:r>
              <a:endParaRPr lang="es-CL" b="1" dirty="0"/>
            </a:p>
          </p:txBody>
        </p:sp>
        <p:sp>
          <p:nvSpPr>
            <p:cNvPr id="4" name="Pentágono 3"/>
            <p:cNvSpPr/>
            <p:nvPr/>
          </p:nvSpPr>
          <p:spPr>
            <a:xfrm>
              <a:off x="4632960" y="1314807"/>
              <a:ext cx="434340" cy="438876"/>
            </a:xfrm>
            <a:prstGeom prst="homePlate">
              <a:avLst>
                <a:gd name="adj" fmla="val 4799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pic>
        <p:nvPicPr>
          <p:cNvPr id="1028" name="Picture 4" descr="Emoji Stars - Creativo concurso social de música por b-interaktive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0113" y="1806791"/>
            <a:ext cx="1534207" cy="15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9864" y="564969"/>
            <a:ext cx="11039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400" dirty="0">
              <a:solidFill>
                <a:schemeClr val="bg1"/>
              </a:solidFill>
            </a:endParaRPr>
          </a:p>
          <a:p>
            <a:pPr algn="ctr"/>
            <a:r>
              <a:rPr lang="es-C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básicos del lenguaje musical</a:t>
            </a:r>
          </a:p>
          <a:p>
            <a:endParaRPr lang="es-CL" sz="2400" dirty="0">
              <a:solidFill>
                <a:schemeClr val="bg1"/>
              </a:solidFill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s-MX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Pentagrama: </a:t>
            </a:r>
            <a:r>
              <a:rPr lang="es-MX" sz="2400" dirty="0">
                <a:solidFill>
                  <a:schemeClr val="bg1"/>
                </a:solidFill>
              </a:rPr>
              <a:t>Es un conjunto de cinco líneas horizontales que se utiliza para escribir los signos musicales. Se utilizan tanto las líneas como los espacios y se cuentan de abajo hacia arriba.</a:t>
            </a:r>
            <a:endParaRPr lang="es-MX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cdn.emol.cl/educacion-para-ninos/files/2016/05/pent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866" y="3370114"/>
            <a:ext cx="5905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67281" y="589445"/>
            <a:ext cx="67914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Notas musicales</a:t>
            </a:r>
            <a:r>
              <a:rPr lang="es-CL" sz="2400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es-CL" sz="2400" dirty="0">
              <a:solidFill>
                <a:schemeClr val="bg1"/>
              </a:solidFill>
            </a:endParaRP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Los sonidos musicales están representados por las notas. La altura del sonido se representa </a:t>
            </a:r>
            <a:r>
              <a:rPr lang="es-MX" sz="2400" dirty="0" smtClean="0">
                <a:solidFill>
                  <a:schemeClr val="bg1"/>
                </a:solidFill>
              </a:rPr>
              <a:t>poniendo </a:t>
            </a:r>
            <a:r>
              <a:rPr lang="es-MX" sz="2400" dirty="0">
                <a:solidFill>
                  <a:schemeClr val="bg1"/>
                </a:solidFill>
              </a:rPr>
              <a:t>estos signos en las diferentes líneas y espacios del pentagrama. Hay siete notas musicales:</a:t>
            </a:r>
          </a:p>
          <a:p>
            <a:pPr algn="just" fontAlgn="base"/>
            <a:r>
              <a:rPr lang="es-MX" sz="2400" b="1" dirty="0">
                <a:solidFill>
                  <a:schemeClr val="bg1"/>
                </a:solidFill>
              </a:rPr>
              <a:t>DO, RE, MI, FA, SOL, LA, SI.</a:t>
            </a:r>
            <a:endParaRPr lang="es-MX" sz="2400" dirty="0">
              <a:solidFill>
                <a:schemeClr val="bg1"/>
              </a:solidFill>
            </a:endParaRP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Los sonidos más graves se escriben en la parte más baja del pentagrama, y los más agudos en la más alta.</a:t>
            </a:r>
          </a:p>
          <a:p>
            <a:pPr algn="just" fontAlgn="base"/>
            <a:r>
              <a:rPr lang="es-MX" sz="2400" dirty="0">
                <a:solidFill>
                  <a:schemeClr val="bg1"/>
                </a:solidFill>
              </a:rPr>
              <a:t>Cuando las notas no caben en el pentagrama, porque son demasiado agudas o demasiado graves, se utilizan las</a:t>
            </a:r>
            <a:r>
              <a:rPr lang="es-MX" sz="2400" b="1" dirty="0">
                <a:solidFill>
                  <a:schemeClr val="bg1"/>
                </a:solidFill>
              </a:rPr>
              <a:t> líneas adicionales</a:t>
            </a:r>
            <a:r>
              <a:rPr lang="es-MX" sz="2400" dirty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CL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Qué son las LÍNEAS ADICIONALES en la música - ¡¡DEFINICIÓN +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549" y="2098765"/>
            <a:ext cx="4221231" cy="29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áles son las notas musicales en el pentagrama - Qué son las notas musicales: definición fáci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6" y="581295"/>
            <a:ext cx="7538721" cy="56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0372" y="764066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Las figuras musicales</a:t>
            </a:r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36323" y="1687396"/>
            <a:ext cx="9875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Las</a:t>
            </a:r>
            <a:r>
              <a:rPr lang="es-MX" dirty="0">
                <a:solidFill>
                  <a:schemeClr val="bg1"/>
                </a:solidFill>
              </a:rPr>
              <a:t>  figuras musicales son </a:t>
            </a:r>
            <a:r>
              <a:rPr lang="es-MX" dirty="0" smtClean="0">
                <a:solidFill>
                  <a:schemeClr val="bg1"/>
                </a:solidFill>
              </a:rPr>
              <a:t>símbolos que se usan para </a:t>
            </a:r>
            <a:r>
              <a:rPr lang="es-MX" dirty="0">
                <a:solidFill>
                  <a:schemeClr val="bg1"/>
                </a:solidFill>
              </a:rPr>
              <a:t>representar gráficamente los sonidos musicales de forma escrita</a:t>
            </a:r>
            <a:r>
              <a:rPr lang="es-MX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</a:t>
            </a:r>
            <a:r>
              <a:rPr lang="es-MX" dirty="0">
                <a:solidFill>
                  <a:schemeClr val="bg1"/>
                </a:solidFill>
              </a:rPr>
              <a:t>cualidad principal de las figuras musicales es que representan la duración del sonido según el valor de cada figura, y la altura del sonido según su ubicación en el pentagrama.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05989" y="3153984"/>
            <a:ext cx="5965371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  <a:latin typeface="+mj-lt"/>
              </a:rPr>
              <a:t>¿Cuáles son las partes de una figura musical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?</a:t>
            </a:r>
          </a:p>
          <a:p>
            <a:pPr algn="just"/>
            <a:endParaRPr lang="es-MX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s-MX" b="1" dirty="0">
                <a:solidFill>
                  <a:schemeClr val="bg1"/>
                </a:solidFill>
                <a:latin typeface="+mj-lt"/>
              </a:rPr>
              <a:t>Las partes de una figura musical tienen un nombre asignado</a:t>
            </a:r>
            <a:r>
              <a:rPr lang="es-MX" dirty="0">
                <a:solidFill>
                  <a:schemeClr val="bg1"/>
                </a:solidFill>
                <a:latin typeface="+mj-lt"/>
              </a:rPr>
              <a:t>, y cada una de ellas tiene una función particular al momento de escribir la música, son: 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cabeza</a:t>
            </a:r>
            <a:r>
              <a:rPr lang="es-MX" b="1" dirty="0">
                <a:solidFill>
                  <a:schemeClr val="bg1"/>
                </a:solidFill>
                <a:latin typeface="+mj-lt"/>
              </a:rPr>
              <a:t>, plica 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b="1" dirty="0">
                <a:solidFill>
                  <a:schemeClr val="bg1"/>
                </a:solidFill>
                <a:latin typeface="+mj-lt"/>
              </a:rPr>
              <a:t>y corchete</a:t>
            </a:r>
            <a:r>
              <a:rPr lang="es-MX" dirty="0">
                <a:solidFill>
                  <a:schemeClr val="bg1"/>
                </a:solidFill>
                <a:latin typeface="+mj-lt"/>
              </a:rPr>
              <a:t>.</a:t>
            </a:r>
            <a:endParaRPr lang="es-MX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6" name="Picture 2" descr="Partes de una figura music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855" y="3190910"/>
            <a:ext cx="3832951" cy="168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911638" y="5003467"/>
            <a:ext cx="6585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  <a:latin typeface="+mj-lt"/>
              </a:rPr>
              <a:t>También existen los 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silencios, 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estos</a:t>
            </a:r>
            <a:r>
              <a:rPr lang="es-MX" dirty="0">
                <a:solidFill>
                  <a:schemeClr val="bg1"/>
                </a:solidFill>
                <a:latin typeface="+mj-lt"/>
              </a:rPr>
              <a:t> son símbolos musicales que representan, como su nombre lo indica, el silencio. En la música, la práctica del silencio es 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fundamental para dar variedad a una pieza musical.</a:t>
            </a:r>
            <a:endParaRPr lang="es-MX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4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redondeada 1"/>
          <p:cNvSpPr/>
          <p:nvPr/>
        </p:nvSpPr>
        <p:spPr>
          <a:xfrm>
            <a:off x="2638698" y="5048703"/>
            <a:ext cx="8281852" cy="730886"/>
          </a:xfrm>
          <a:prstGeom prst="wedgeRoundRectCallout">
            <a:avLst>
              <a:gd name="adj1" fmla="val -46412"/>
              <a:gd name="adj2" fmla="val 776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701514" y="692722"/>
            <a:ext cx="4807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Tipos de figuras </a:t>
            </a:r>
            <a:r>
              <a:rPr lang="es-CL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musicales:</a:t>
            </a:r>
            <a:endParaRPr lang="es-CL" sz="2800" b="1" i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" name="Picture 2" descr="Las figuras musicales y sus silenci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823" y="1924082"/>
            <a:ext cx="7884870" cy="28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as figuras musicales y sus silencio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22"/>
          <a:stretch/>
        </p:blipFill>
        <p:spPr bwMode="auto">
          <a:xfrm>
            <a:off x="2190820" y="1526427"/>
            <a:ext cx="7884873" cy="53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344297" y="3439886"/>
            <a:ext cx="348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  <a:endParaRPr lang="es-CL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344297" y="2116183"/>
            <a:ext cx="348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4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257211" y="4198165"/>
            <a:ext cx="5573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1/2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54926" y="5152536"/>
            <a:ext cx="952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</a:rPr>
              <a:t>Consultas y registro fotográfico de contenidos en el cuaderno a los siguientes correos: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  <a:hlinkClick r:id="rId4"/>
              </a:rPr>
              <a:t>proferositarm@gmail.com</a:t>
            </a:r>
            <a:r>
              <a:rPr lang="es-CL" sz="1400" dirty="0" smtClean="0">
                <a:solidFill>
                  <a:schemeClr val="bg1"/>
                </a:solidFill>
              </a:rPr>
              <a:t> o tiapilyisl@gmail.com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325" y="4894218"/>
            <a:ext cx="1428499" cy="13284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38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9037" y="483960"/>
            <a:ext cx="8376013" cy="57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401" y="515165"/>
            <a:ext cx="8416409" cy="57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2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575</TotalTime>
  <Words>259</Words>
  <Application>Microsoft Office PowerPoint</Application>
  <PresentationFormat>Panorámica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Alexis</cp:lastModifiedBy>
  <cp:revision>23</cp:revision>
  <dcterms:created xsi:type="dcterms:W3CDTF">2020-04-28T19:51:09Z</dcterms:created>
  <dcterms:modified xsi:type="dcterms:W3CDTF">2020-05-07T18:37:41Z</dcterms:modified>
</cp:coreProperties>
</file>