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2"/>
  </p:notesMasterIdLst>
  <p:sldIdLst>
    <p:sldId id="256" r:id="rId2"/>
    <p:sldId id="257" r:id="rId3"/>
    <p:sldId id="258" r:id="rId4"/>
    <p:sldId id="259" r:id="rId5"/>
    <p:sldId id="260" r:id="rId6"/>
    <p:sldId id="300" r:id="rId7"/>
    <p:sldId id="261" r:id="rId8"/>
    <p:sldId id="262" r:id="rId9"/>
    <p:sldId id="263" r:id="rId10"/>
    <p:sldId id="268" r:id="rId11"/>
  </p:sldIdLst>
  <p:sldSz cx="9144000" cy="5143500" type="screen16x9"/>
  <p:notesSz cx="6858000" cy="9144000"/>
  <p:embeddedFontLst>
    <p:embeddedFont>
      <p:font typeface="Anonymous Pro" panose="020B0604020202020204" charset="0"/>
      <p:regular r:id="rId13"/>
      <p:bold r:id="rId14"/>
      <p:italic r:id="rId15"/>
      <p:boldItalic r:id="rId16"/>
    </p:embeddedFont>
    <p:embeddedFont>
      <p:font typeface="Coming Soon" panose="020B0604020202020204" charset="0"/>
      <p:regular r:id="rId17"/>
    </p:embeddedFont>
    <p:embeddedFont>
      <p:font typeface="Concert One" panose="020B0604020202020204" charset="0"/>
      <p:regular r:id="rId18"/>
    </p:embeddedFont>
    <p:embeddedFont>
      <p:font typeface="Roboto Mono Regular"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91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53034354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53034354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2">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a:spLocks noGrp="1"/>
          </p:cNvSpPr>
          <p:nvPr>
            <p:ph type="title"/>
          </p:nvPr>
        </p:nvSpPr>
        <p:spPr>
          <a:xfrm>
            <a:off x="602672" y="2010025"/>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5" name="Google Shape;95;p16"/>
          <p:cNvSpPr txBox="1">
            <a:spLocks noGrp="1"/>
          </p:cNvSpPr>
          <p:nvPr>
            <p:ph type="subTitle" idx="1"/>
          </p:nvPr>
        </p:nvSpPr>
        <p:spPr>
          <a:xfrm>
            <a:off x="839201" y="2389868"/>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6" name="Google Shape;96;p16"/>
          <p:cNvSpPr txBox="1">
            <a:spLocks noGrp="1"/>
          </p:cNvSpPr>
          <p:nvPr>
            <p:ph type="title" idx="2"/>
          </p:nvPr>
        </p:nvSpPr>
        <p:spPr>
          <a:xfrm>
            <a:off x="5845528" y="201002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97" name="Google Shape;97;p16"/>
          <p:cNvSpPr txBox="1">
            <a:spLocks noGrp="1"/>
          </p:cNvSpPr>
          <p:nvPr>
            <p:ph type="subTitle" idx="3"/>
          </p:nvPr>
        </p:nvSpPr>
        <p:spPr>
          <a:xfrm>
            <a:off x="5845522" y="2389875"/>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8" name="Google Shape;98;p16"/>
          <p:cNvSpPr txBox="1">
            <a:spLocks noGrp="1"/>
          </p:cNvSpPr>
          <p:nvPr>
            <p:ph type="title" idx="4"/>
          </p:nvPr>
        </p:nvSpPr>
        <p:spPr>
          <a:xfrm>
            <a:off x="602672" y="3449699"/>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9" name="Google Shape;99;p16"/>
          <p:cNvSpPr txBox="1">
            <a:spLocks noGrp="1"/>
          </p:cNvSpPr>
          <p:nvPr>
            <p:ph type="subTitle" idx="5"/>
          </p:nvPr>
        </p:nvSpPr>
        <p:spPr>
          <a:xfrm>
            <a:off x="8392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0" name="Google Shape;100;p16"/>
          <p:cNvSpPr txBox="1">
            <a:spLocks noGrp="1"/>
          </p:cNvSpPr>
          <p:nvPr>
            <p:ph type="title" idx="6"/>
          </p:nvPr>
        </p:nvSpPr>
        <p:spPr>
          <a:xfrm>
            <a:off x="5845528" y="344969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01" name="Google Shape;101;p16"/>
          <p:cNvSpPr txBox="1">
            <a:spLocks noGrp="1"/>
          </p:cNvSpPr>
          <p:nvPr>
            <p:ph type="subTitle" idx="7"/>
          </p:nvPr>
        </p:nvSpPr>
        <p:spPr>
          <a:xfrm>
            <a:off x="5845522"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2" name="Google Shape;102;p16"/>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1" r:id="rId9"/>
    <p:sldLayoutId id="2147483662"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Jma3qIfeRM&amp;t=1s&amp;ab_channel=PaulaSof%C3%ADaGrandeOrteg%C3%B3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lvl="0"/>
            <a:r>
              <a:rPr lang="es-CL" sz="3600" dirty="0"/>
              <a:t>IMPORTANCIA DE LAS PLANTAS PARA LOS SERES VIVOS</a:t>
            </a:r>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383523"/>
            <a:ext cx="4354125" cy="415498"/>
          </a:xfrm>
          <a:prstGeom prst="rect">
            <a:avLst/>
          </a:prstGeom>
          <a:noFill/>
        </p:spPr>
        <p:txBody>
          <a:bodyPr wrap="square" rtlCol="0">
            <a:spAutoFit/>
          </a:bodyPr>
          <a:lstStyle/>
          <a:p>
            <a:pPr algn="just"/>
            <a:r>
              <a:rPr lang="es-CL" sz="1050" dirty="0"/>
              <a:t>Objetivo: Describir la importancia de las plantas para los seres vivos, el ser humano y el medioambiente</a:t>
            </a:r>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4°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5974773" y="3994510"/>
            <a:ext cx="2722418" cy="307777"/>
          </a:xfrm>
          <a:prstGeom prst="rect">
            <a:avLst/>
          </a:prstGeom>
          <a:noFill/>
        </p:spPr>
        <p:txBody>
          <a:bodyPr wrap="square" rtlCol="0">
            <a:spAutoFit/>
          </a:bodyPr>
          <a:lstStyle/>
          <a:p>
            <a:r>
              <a:rPr lang="es-CL" dirty="0"/>
              <a:t>Ciencias Naturales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2" name="CuadroTexto 1"/>
          <p:cNvSpPr txBox="1"/>
          <p:nvPr/>
        </p:nvSpPr>
        <p:spPr>
          <a:xfrm>
            <a:off x="1496291" y="1672936"/>
            <a:ext cx="6567055" cy="1815882"/>
          </a:xfrm>
          <a:prstGeom prst="rect">
            <a:avLst/>
          </a:prstGeom>
          <a:noFill/>
        </p:spPr>
        <p:txBody>
          <a:bodyPr wrap="square" rtlCol="0">
            <a:spAutoFit/>
          </a:bodyPr>
          <a:lstStyle/>
          <a:p>
            <a:r>
              <a:rPr lang="es-CL" sz="2800" dirty="0">
                <a:hlinkClick r:id="rId3"/>
              </a:rPr>
              <a:t>https://www.youtube.com/watch?v=SJma3qIfeRM&amp;t=1s&amp;ab_channel=PaulaSof%C3%ADaGrandeOrteg%C3%B3n</a:t>
            </a:r>
            <a:endParaRPr lang="es-CL" sz="2800" dirty="0"/>
          </a:p>
          <a:p>
            <a:endParaRPr lang="es-CL"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¿Cuál es la imporatncia de las plnatas en nuestra vida?</a:t>
            </a:r>
            <a:endParaRPr dirty="0"/>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8782544" flipH="1">
            <a:off x="4960700" y="920410"/>
            <a:ext cx="1124399" cy="510031"/>
          </a:xfrm>
          <a:prstGeom prst="rect">
            <a:avLst/>
          </a:prstGeom>
          <a:noFill/>
          <a:ln>
            <a:noFill/>
          </a:ln>
        </p:spPr>
      </p:pic>
      <p:pic>
        <p:nvPicPr>
          <p:cNvPr id="1026" name="Picture 2" descr="Ilustración De Diferentes Tipos De Plantas Y Flores Ilustraciones  Vectoriales, Clip Art Vectorizado Libre De Derechos. Image 342807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9" y="2611222"/>
            <a:ext cx="2727323" cy="191542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5039591" y="1901536"/>
            <a:ext cx="3397827" cy="2246769"/>
          </a:xfrm>
          <a:prstGeom prst="rect">
            <a:avLst/>
          </a:prstGeom>
          <a:noFill/>
        </p:spPr>
        <p:txBody>
          <a:bodyPr wrap="square" rtlCol="0">
            <a:spAutoFit/>
          </a:bodyPr>
          <a:lstStyle/>
          <a:p>
            <a:pPr algn="just"/>
            <a:r>
              <a:rPr lang="es-CL" dirty="0"/>
              <a:t>Las plantas son una parte básica y elemental de la vida sobre nuestro planeta. Sin ellas, nada podría ser como lo conocemos, ni para el ser humano ni para ninguno de los otros seres vivos. Por tanto, las plantas tienen un gran importancia en la Tierra, pues aportan desde oxígeno y alimento hasta refugio y medicinas, entre muchos más beneficios.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214" name="Google Shape;214;p32"/>
          <p:cNvSpPr txBox="1">
            <a:spLocks noGrp="1"/>
          </p:cNvSpPr>
          <p:nvPr>
            <p:ph type="title"/>
          </p:nvPr>
        </p:nvSpPr>
        <p:spPr>
          <a:xfrm>
            <a:off x="1967755" y="781983"/>
            <a:ext cx="5226627" cy="1353673"/>
          </a:xfrm>
          <a:prstGeom prst="rect">
            <a:avLst/>
          </a:prstGeom>
        </p:spPr>
        <p:txBody>
          <a:bodyPr spcFirstLastPara="1" wrap="square" lIns="91425" tIns="91425" rIns="91425" bIns="91425" anchor="t" anchorCtr="0">
            <a:noAutofit/>
          </a:bodyPr>
          <a:lstStyle/>
          <a:p>
            <a:pPr lvl="0"/>
            <a:r>
              <a:rPr lang="es-CL" sz="2800" dirty="0"/>
              <a:t>LAS PLANTAS APORTAN EL OXIGENO:</a:t>
            </a:r>
          </a:p>
        </p:txBody>
      </p:sp>
      <p:sp>
        <p:nvSpPr>
          <p:cNvPr id="215" name="Google Shape;215;p32"/>
          <p:cNvSpPr txBox="1">
            <a:spLocks noGrp="1"/>
          </p:cNvSpPr>
          <p:nvPr>
            <p:ph type="subTitle" idx="1"/>
          </p:nvPr>
        </p:nvSpPr>
        <p:spPr>
          <a:xfrm>
            <a:off x="2137640" y="1610590"/>
            <a:ext cx="2816050" cy="3075709"/>
          </a:xfrm>
          <a:prstGeom prst="rect">
            <a:avLst/>
          </a:prstGeom>
        </p:spPr>
        <p:txBody>
          <a:bodyPr spcFirstLastPara="1" wrap="square" lIns="91425" tIns="91425" rIns="91425" bIns="91425" anchor="t" anchorCtr="0">
            <a:noAutofit/>
          </a:bodyPr>
          <a:lstStyle/>
          <a:p>
            <a:pPr marL="0" lvl="0" indent="0" algn="l">
              <a:lnSpc>
                <a:spcPct val="100000"/>
              </a:lnSpc>
              <a:buClr>
                <a:schemeClr val="dk1"/>
              </a:buClr>
              <a:buSzPts val="1100"/>
            </a:pPr>
            <a:r>
              <a:rPr lang="es-CL" dirty="0"/>
              <a:t>Respiración: Las plantas liberan un gas muy beneficioso para el ser humano y los demás seres vivos, que es el oxigeno, la cual la crea utilizando dióxido de carbono. Este proceso se llama fotosíntesis.</a:t>
            </a:r>
            <a:endParaRPr dirty="0"/>
          </a:p>
        </p:txBody>
      </p:sp>
      <p:pic>
        <p:nvPicPr>
          <p:cNvPr id="2050" name="Picture 2" descr="IMPORTANCIA DE LAS PLANTAS PARA LOS SERES VIV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97" y="3229001"/>
            <a:ext cx="1968243" cy="11447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ORTANCIA DE LAS PLANTAS PARA LOS SERES VIV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1383" y="1652811"/>
            <a:ext cx="4329922" cy="2748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42926" y="479545"/>
            <a:ext cx="56351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Las plantas y su importancia</a:t>
            </a:r>
            <a:endParaRPr sz="2400" dirty="0"/>
          </a:p>
        </p:txBody>
      </p:sp>
      <p:pic>
        <p:nvPicPr>
          <p:cNvPr id="222" name="Google Shape;222;p33"/>
          <p:cNvPicPr preferRelativeResize="0"/>
          <p:nvPr/>
        </p:nvPicPr>
        <p:blipFill>
          <a:blip r:embed="rId3">
            <a:alphaModFix amt="56000"/>
          </a:blip>
          <a:stretch>
            <a:fillRect/>
          </a:stretch>
        </p:blipFill>
        <p:spPr>
          <a:xfrm rot="10800000">
            <a:off x="442925" y="836045"/>
            <a:ext cx="3946194" cy="216200"/>
          </a:xfrm>
          <a:prstGeom prst="rect">
            <a:avLst/>
          </a:prstGeom>
          <a:noFill/>
          <a:ln>
            <a:noFill/>
          </a:ln>
        </p:spPr>
      </p:pic>
      <p:pic>
        <p:nvPicPr>
          <p:cNvPr id="228" name="Google Shape;228;p33"/>
          <p:cNvPicPr preferRelativeResize="0"/>
          <p:nvPr/>
        </p:nvPicPr>
        <p:blipFill>
          <a:blip r:embed="rId4">
            <a:alphaModFix amt="80000"/>
          </a:blip>
          <a:stretch>
            <a:fillRect/>
          </a:stretch>
        </p:blipFill>
        <p:spPr>
          <a:xfrm rot="9673225" flipH="1">
            <a:off x="4318495" y="477822"/>
            <a:ext cx="1579416" cy="716443"/>
          </a:xfrm>
          <a:prstGeom prst="rect">
            <a:avLst/>
          </a:prstGeom>
          <a:noFill/>
          <a:ln>
            <a:noFill/>
          </a:ln>
        </p:spPr>
      </p:pic>
      <p:pic>
        <p:nvPicPr>
          <p:cNvPr id="2" name="Imagen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72367" y="1052245"/>
            <a:ext cx="7095013" cy="36488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42926" y="479545"/>
            <a:ext cx="56351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Las plantas y su importancia</a:t>
            </a:r>
            <a:endParaRPr sz="2400" dirty="0"/>
          </a:p>
        </p:txBody>
      </p:sp>
      <p:pic>
        <p:nvPicPr>
          <p:cNvPr id="222" name="Google Shape;222;p33"/>
          <p:cNvPicPr preferRelativeResize="0"/>
          <p:nvPr/>
        </p:nvPicPr>
        <p:blipFill>
          <a:blip r:embed="rId3">
            <a:alphaModFix amt="56000"/>
          </a:blip>
          <a:stretch>
            <a:fillRect/>
          </a:stretch>
        </p:blipFill>
        <p:spPr>
          <a:xfrm rot="10800000">
            <a:off x="442925" y="836045"/>
            <a:ext cx="3946194" cy="216200"/>
          </a:xfrm>
          <a:prstGeom prst="rect">
            <a:avLst/>
          </a:prstGeom>
          <a:noFill/>
          <a:ln>
            <a:noFill/>
          </a:ln>
        </p:spPr>
      </p:pic>
      <p:pic>
        <p:nvPicPr>
          <p:cNvPr id="228" name="Google Shape;228;p33"/>
          <p:cNvPicPr preferRelativeResize="0"/>
          <p:nvPr/>
        </p:nvPicPr>
        <p:blipFill>
          <a:blip r:embed="rId4">
            <a:alphaModFix amt="80000"/>
          </a:blip>
          <a:stretch>
            <a:fillRect/>
          </a:stretch>
        </p:blipFill>
        <p:spPr>
          <a:xfrm rot="9673225" flipH="1">
            <a:off x="4318495" y="477822"/>
            <a:ext cx="1579416" cy="716443"/>
          </a:xfrm>
          <a:prstGeom prst="rect">
            <a:avLst/>
          </a:prstGeom>
          <a:noFill/>
          <a:ln>
            <a:noFill/>
          </a:ln>
        </p:spPr>
      </p:pic>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4791" y="1052245"/>
            <a:ext cx="7346372" cy="3751118"/>
          </a:xfrm>
          <a:prstGeom prst="rect">
            <a:avLst/>
          </a:prstGeom>
        </p:spPr>
      </p:pic>
    </p:spTree>
    <p:extLst>
      <p:ext uri="{BB962C8B-B14F-4D97-AF65-F5344CB8AC3E}">
        <p14:creationId xmlns:p14="http://schemas.microsoft.com/office/powerpoint/2010/main" val="125139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361081" y="909730"/>
            <a:ext cx="2493946" cy="3330248"/>
          </a:xfrm>
          <a:prstGeom prst="rect">
            <a:avLst/>
          </a:prstGeom>
        </p:spPr>
        <p:txBody>
          <a:bodyPr spcFirstLastPara="1" wrap="square" lIns="91425" tIns="91425" rIns="91425" bIns="91425" anchor="t" anchorCtr="0">
            <a:noAutofit/>
          </a:bodyPr>
          <a:lstStyle/>
          <a:p>
            <a:pPr lvl="0" algn="just"/>
            <a:r>
              <a:rPr lang="es-CL" sz="1200" dirty="0"/>
              <a:t>Aproximadamente el 25% de las medicinas modernas son productos derivados directos de las plantas. Y gracias a la medicina tradicional, un 80% de las personas sobre el planeta usa las plantas medicinales para tratar sus distintos problemas o afecciones. Además, los animales también las usan como medio para mejorar su salud, más allá de la alimentación. Sabe en qué situaciones les conviene más comer una planta u otra (para purgarse, para desintoxicarse, etc.).</a:t>
            </a:r>
          </a:p>
        </p:txBody>
      </p:sp>
      <p:sp>
        <p:nvSpPr>
          <p:cNvPr id="234" name="Google Shape;234;p34"/>
          <p:cNvSpPr txBox="1">
            <a:spLocks noGrp="1"/>
          </p:cNvSpPr>
          <p:nvPr>
            <p:ph type="subTitle" idx="1"/>
          </p:nvPr>
        </p:nvSpPr>
        <p:spPr>
          <a:xfrm>
            <a:off x="1361081" y="486037"/>
            <a:ext cx="2348474" cy="573836"/>
          </a:xfrm>
          <a:prstGeom prst="rect">
            <a:avLst/>
          </a:prstGeom>
        </p:spPr>
        <p:txBody>
          <a:bodyPr spcFirstLastPara="1" wrap="square" lIns="91425" tIns="91425" rIns="91425" bIns="91425" anchor="t" anchorCtr="0">
            <a:noAutofit/>
          </a:bodyPr>
          <a:lstStyle/>
          <a:p>
            <a:pPr marL="0" lvl="0" indent="0"/>
            <a:r>
              <a:rPr lang="es-CL" dirty="0"/>
              <a:t>USO MEDICINAL</a:t>
            </a: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2455" y="1304583"/>
            <a:ext cx="4190748" cy="3142725"/>
          </a:xfrm>
          <a:prstGeom prst="rect">
            <a:avLst/>
          </a:prstGeom>
        </p:spPr>
      </p:pic>
      <p:sp>
        <p:nvSpPr>
          <p:cNvPr id="4" name="CuadroTexto 3"/>
          <p:cNvSpPr txBox="1"/>
          <p:nvPr/>
        </p:nvSpPr>
        <p:spPr>
          <a:xfrm>
            <a:off x="4052455" y="959270"/>
            <a:ext cx="2940627" cy="307777"/>
          </a:xfrm>
          <a:prstGeom prst="rect">
            <a:avLst/>
          </a:prstGeom>
          <a:noFill/>
        </p:spPr>
        <p:txBody>
          <a:bodyPr wrap="square" rtlCol="0">
            <a:spAutoFit/>
          </a:bodyPr>
          <a:lstStyle/>
          <a:p>
            <a:r>
              <a:rPr lang="es-CL" dirty="0"/>
              <a:t>Ejemplo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5"/>
          <p:cNvSpPr txBox="1">
            <a:spLocks noGrp="1"/>
          </p:cNvSpPr>
          <p:nvPr>
            <p:ph type="body" idx="2"/>
          </p:nvPr>
        </p:nvSpPr>
        <p:spPr>
          <a:xfrm>
            <a:off x="527597" y="1106734"/>
            <a:ext cx="3224400" cy="1892683"/>
          </a:xfrm>
          <a:prstGeom prst="rect">
            <a:avLst/>
          </a:prstGeom>
        </p:spPr>
        <p:txBody>
          <a:bodyPr spcFirstLastPara="1" wrap="square" lIns="91425" tIns="91425" rIns="91425" bIns="91425" anchor="ctr" anchorCtr="0">
            <a:noAutofit/>
          </a:bodyPr>
          <a:lstStyle/>
          <a:p>
            <a:pPr lvl="0"/>
            <a:r>
              <a:rPr lang="es-CL" dirty="0"/>
              <a:t>Cuando la belleza de las plantas y flores sirve para arreglar o embellecer los lugares con objetos, accesorios y decoraciones.</a:t>
            </a:r>
            <a:endParaRPr dirty="0"/>
          </a:p>
        </p:txBody>
      </p:sp>
      <p:sp>
        <p:nvSpPr>
          <p:cNvPr id="253" name="Google Shape;253;p35"/>
          <p:cNvSpPr txBox="1">
            <a:spLocks noGrp="1"/>
          </p:cNvSpPr>
          <p:nvPr>
            <p:ph type="title"/>
          </p:nvPr>
        </p:nvSpPr>
        <p:spPr>
          <a:xfrm>
            <a:off x="703055" y="479552"/>
            <a:ext cx="2873484" cy="572700"/>
          </a:xfrm>
          <a:prstGeom prst="rect">
            <a:avLst/>
          </a:prstGeom>
        </p:spPr>
        <p:txBody>
          <a:bodyPr spcFirstLastPara="1" wrap="square" lIns="91425" tIns="91425" rIns="91425" bIns="91425" anchor="t" anchorCtr="0">
            <a:noAutofit/>
          </a:bodyPr>
          <a:lstStyle/>
          <a:p>
            <a:pPr lvl="0"/>
            <a:r>
              <a:rPr lang="es-CL" dirty="0"/>
              <a:t>OTRO USO ES LA ORNAMENTACIÓN</a:t>
            </a:r>
            <a:endParaRPr dirty="0"/>
          </a:p>
        </p:txBody>
      </p:sp>
      <p:pic>
        <p:nvPicPr>
          <p:cNvPr id="257" name="Google Shape;257;p35"/>
          <p:cNvPicPr preferRelativeResize="0"/>
          <p:nvPr/>
        </p:nvPicPr>
        <p:blipFill>
          <a:blip r:embed="rId3">
            <a:alphaModFix amt="80000"/>
          </a:blip>
          <a:stretch>
            <a:fillRect/>
          </a:stretch>
        </p:blipFill>
        <p:spPr>
          <a:xfrm rot="6146684">
            <a:off x="124344" y="2820056"/>
            <a:ext cx="1579416" cy="716443"/>
          </a:xfrm>
          <a:prstGeom prst="rect">
            <a:avLst/>
          </a:prstGeom>
          <a:noFill/>
          <a:ln>
            <a:noFill/>
          </a:ln>
        </p:spPr>
      </p:pic>
      <p:pic>
        <p:nvPicPr>
          <p:cNvPr id="3074" name="Picture 2" descr="Tipos de plantas ornamentales - Succulent Avenu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730765">
            <a:off x="1499132" y="2885647"/>
            <a:ext cx="1944560" cy="1691767"/>
          </a:xfrm>
          <a:prstGeom prst="rect">
            <a:avLst/>
          </a:prstGeom>
          <a:noFill/>
          <a:extLst>
            <a:ext uri="{909E8E84-426E-40DD-AFC4-6F175D3DCCD1}">
              <a14:hiddenFill xmlns:a14="http://schemas.microsoft.com/office/drawing/2010/main">
                <a:solidFill>
                  <a:srgbClr val="FFFFFF"/>
                </a:solidFill>
              </a14:hiddenFill>
            </a:ext>
          </a:extLst>
        </p:spPr>
      </p:pic>
      <p:sp>
        <p:nvSpPr>
          <p:cNvPr id="255" name="Google Shape;255;p35"/>
          <p:cNvSpPr/>
          <p:nvPr/>
        </p:nvSpPr>
        <p:spPr>
          <a:xfrm rot="18233927">
            <a:off x="1042566" y="3045113"/>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6" name="Google Shape;256;p35"/>
          <p:cNvSpPr/>
          <p:nvPr/>
        </p:nvSpPr>
        <p:spPr>
          <a:xfrm rot="18410751">
            <a:off x="3252821" y="419317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rgbClr val="595959">
              <a:alpha val="26789"/>
            </a:srgb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3076" name="Picture 4" descr="ARTE Y JARDINERÍA DISEÑO DE JARDINES: ARRIATES ORNAMENTALES EN EL JARDÍN |  Beautiful flowers garden, Flower garden layouts, Garden flowers perennial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22430" y="479552"/>
            <a:ext cx="3231803" cy="24238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alentina Diaz on Twitter: &quot;#Imágenes #arriates #jardinería #flores  #jardines by celidelvalle… &qu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1258" y="2999417"/>
            <a:ext cx="2234145" cy="1675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Caracteríticas y cualidades</a:t>
            </a:r>
            <a:endParaRPr dirty="0"/>
          </a:p>
        </p:txBody>
      </p:sp>
      <p:sp>
        <p:nvSpPr>
          <p:cNvPr id="263" name="Google Shape;263;p36"/>
          <p:cNvSpPr/>
          <p:nvPr/>
        </p:nvSpPr>
        <p:spPr>
          <a:xfrm>
            <a:off x="3520525" y="1760633"/>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5312158" y="2924450"/>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3562600" y="1741012"/>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txBox="1">
            <a:spLocks noGrp="1"/>
          </p:cNvSpPr>
          <p:nvPr>
            <p:ph type="subTitle" idx="1"/>
          </p:nvPr>
        </p:nvSpPr>
        <p:spPr>
          <a:xfrm>
            <a:off x="801101" y="1759876"/>
            <a:ext cx="2459400" cy="716700"/>
          </a:xfrm>
          <a:prstGeom prst="rect">
            <a:avLst/>
          </a:prstGeom>
        </p:spPr>
        <p:txBody>
          <a:bodyPr spcFirstLastPara="1" wrap="square" lIns="91425" tIns="91425" rIns="91425" bIns="91425" anchor="t" anchorCtr="0">
            <a:noAutofit/>
          </a:bodyPr>
          <a:lstStyle/>
          <a:p>
            <a:pPr marL="0" lvl="0" indent="0">
              <a:buClr>
                <a:schemeClr val="dk1"/>
              </a:buClr>
              <a:buSzPts val="1100"/>
            </a:pPr>
            <a:r>
              <a:rPr lang="es-CL" dirty="0"/>
              <a:t>Proporcionan alimentos a muchos animales incluido los humanos</a:t>
            </a:r>
            <a:endParaRPr dirty="0"/>
          </a:p>
        </p:txBody>
      </p:sp>
      <p:sp>
        <p:nvSpPr>
          <p:cNvPr id="276" name="Google Shape;276;p36"/>
          <p:cNvSpPr txBox="1">
            <a:spLocks noGrp="1"/>
          </p:cNvSpPr>
          <p:nvPr>
            <p:ph type="subTitle" idx="3"/>
          </p:nvPr>
        </p:nvSpPr>
        <p:spPr>
          <a:xfrm>
            <a:off x="5850880" y="2923700"/>
            <a:ext cx="2459400" cy="7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Ofrecen cobijo y refugio</a:t>
            </a:r>
            <a:endParaRPr dirty="0"/>
          </a:p>
        </p:txBody>
      </p:sp>
      <p:sp>
        <p:nvSpPr>
          <p:cNvPr id="278" name="Google Shape;278;p36"/>
          <p:cNvSpPr txBox="1">
            <a:spLocks noGrp="1"/>
          </p:cNvSpPr>
          <p:nvPr>
            <p:ph type="subTitle" idx="5"/>
          </p:nvPr>
        </p:nvSpPr>
        <p:spPr>
          <a:xfrm>
            <a:off x="801101" y="4236156"/>
            <a:ext cx="2459400" cy="71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Producen oxigeno</a:t>
            </a:r>
            <a:endParaRPr dirty="0"/>
          </a:p>
        </p:txBody>
      </p:sp>
      <p:sp>
        <p:nvSpPr>
          <p:cNvPr id="280" name="Google Shape;280;p36"/>
          <p:cNvSpPr txBox="1">
            <a:spLocks noGrp="1"/>
          </p:cNvSpPr>
          <p:nvPr>
            <p:ph type="subTitle" idx="7"/>
          </p:nvPr>
        </p:nvSpPr>
        <p:spPr>
          <a:xfrm>
            <a:off x="5850880" y="3838276"/>
            <a:ext cx="2459400" cy="7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Evitan la desertificación del suelo</a:t>
            </a:r>
            <a:endParaRPr dirty="0"/>
          </a:p>
        </p:txBody>
      </p:sp>
      <p:sp>
        <p:nvSpPr>
          <p:cNvPr id="281" name="Google Shape;281;p36"/>
          <p:cNvSpPr/>
          <p:nvPr/>
        </p:nvSpPr>
        <p:spPr>
          <a:xfrm>
            <a:off x="3520525" y="4229283"/>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5312158" y="3831400"/>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5348620" y="3793204"/>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4;p36"/>
          <p:cNvSpPr/>
          <p:nvPr/>
        </p:nvSpPr>
        <p:spPr>
          <a:xfrm>
            <a:off x="5312155" y="685925"/>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6;p36"/>
          <p:cNvSpPr txBox="1">
            <a:spLocks/>
          </p:cNvSpPr>
          <p:nvPr/>
        </p:nvSpPr>
        <p:spPr>
          <a:xfrm>
            <a:off x="5850877" y="685175"/>
            <a:ext cx="2459400" cy="71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1pPr>
            <a:lvl2pPr marL="914400" marR="0" lvl="1"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2pPr>
            <a:lvl3pPr marL="1371600" marR="0" lvl="2"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3pPr>
            <a:lvl4pPr marL="1828800" marR="0" lvl="3"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4pPr>
            <a:lvl5pPr marL="2286000" marR="0" lvl="4"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5pPr>
            <a:lvl6pPr marL="2743200" marR="0" lvl="5"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6pPr>
            <a:lvl7pPr marL="3200400" marR="0" lvl="6"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7pPr>
            <a:lvl8pPr marL="3657600" marR="0" lvl="7"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8pPr>
            <a:lvl9pPr marL="4114800" marR="0" lvl="8"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9pPr>
          </a:lstStyle>
          <a:p>
            <a:pPr marL="0" indent="0"/>
            <a:r>
              <a:rPr lang="es-CL" dirty="0"/>
              <a:t>Fijan los nutrientes al suelo</a:t>
            </a:r>
          </a:p>
        </p:txBody>
      </p:sp>
      <p:sp>
        <p:nvSpPr>
          <p:cNvPr id="28" name="Google Shape;264;p36"/>
          <p:cNvSpPr/>
          <p:nvPr/>
        </p:nvSpPr>
        <p:spPr>
          <a:xfrm>
            <a:off x="5312155" y="1805187"/>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6;p36"/>
          <p:cNvSpPr txBox="1">
            <a:spLocks/>
          </p:cNvSpPr>
          <p:nvPr/>
        </p:nvSpPr>
        <p:spPr>
          <a:xfrm>
            <a:off x="5850877" y="1804437"/>
            <a:ext cx="2459400" cy="71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1pPr>
            <a:lvl2pPr marL="914400" marR="0" lvl="1"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2pPr>
            <a:lvl3pPr marL="1371600" marR="0" lvl="2"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3pPr>
            <a:lvl4pPr marL="1828800" marR="0" lvl="3"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4pPr>
            <a:lvl5pPr marL="2286000" marR="0" lvl="4"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5pPr>
            <a:lvl6pPr marL="2743200" marR="0" lvl="5"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6pPr>
            <a:lvl7pPr marL="3200400" marR="0" lvl="6"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7pPr>
            <a:lvl8pPr marL="3657600" marR="0" lvl="7"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8pPr>
            <a:lvl9pPr marL="4114800" marR="0" lvl="8" indent="-317500" algn="l"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9pPr>
          </a:lstStyle>
          <a:p>
            <a:pPr marL="0" indent="0"/>
            <a:r>
              <a:rPr lang="es-CL" dirty="0"/>
              <a:t>Producen Madera y carbón</a:t>
            </a:r>
          </a:p>
        </p:txBody>
      </p:sp>
      <p:sp>
        <p:nvSpPr>
          <p:cNvPr id="32" name="Google Shape;278;p36"/>
          <p:cNvSpPr txBox="1">
            <a:spLocks/>
          </p:cNvSpPr>
          <p:nvPr/>
        </p:nvSpPr>
        <p:spPr>
          <a:xfrm>
            <a:off x="821220" y="3281204"/>
            <a:ext cx="2459400" cy="71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1pPr>
            <a:lvl2pPr marL="914400" marR="0" lvl="1"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2pPr>
            <a:lvl3pPr marL="1371600" marR="0" lvl="2"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3pPr>
            <a:lvl4pPr marL="1828800" marR="0" lvl="3"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4pPr>
            <a:lvl5pPr marL="2286000" marR="0" lvl="4"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5pPr>
            <a:lvl6pPr marL="2743200" marR="0" lvl="5"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6pPr>
            <a:lvl7pPr marL="3200400" marR="0" lvl="6"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7pPr>
            <a:lvl8pPr marL="3657600" marR="0" lvl="7"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8pPr>
            <a:lvl9pPr marL="4114800" marR="0" lvl="8" indent="-317500" algn="r" rtl="0">
              <a:lnSpc>
                <a:spcPct val="100000"/>
              </a:lnSpc>
              <a:spcBef>
                <a:spcPts val="0"/>
              </a:spcBef>
              <a:spcAft>
                <a:spcPts val="0"/>
              </a:spcAft>
              <a:buClr>
                <a:schemeClr val="dk2"/>
              </a:buClr>
              <a:buSzPts val="1400"/>
              <a:buFont typeface="Roboto Mono Regular"/>
              <a:buNone/>
              <a:defRPr sz="1400" b="0" i="0" u="none" strike="noStrike" cap="none">
                <a:solidFill>
                  <a:schemeClr val="dk2"/>
                </a:solidFill>
                <a:latin typeface="Roboto Mono Regular"/>
                <a:ea typeface="Roboto Mono Regular"/>
                <a:cs typeface="Roboto Mono Regular"/>
                <a:sym typeface="Roboto Mono Regular"/>
              </a:defRPr>
            </a:lvl9pPr>
          </a:lstStyle>
          <a:p>
            <a:pPr marL="0" indent="0"/>
            <a:r>
              <a:rPr lang="es-CL" dirty="0"/>
              <a:t>Nos proporcionan medicina</a:t>
            </a:r>
          </a:p>
        </p:txBody>
      </p:sp>
      <p:sp>
        <p:nvSpPr>
          <p:cNvPr id="33" name="Google Shape;281;p36"/>
          <p:cNvSpPr/>
          <p:nvPr/>
        </p:nvSpPr>
        <p:spPr>
          <a:xfrm>
            <a:off x="3540644" y="3274331"/>
            <a:ext cx="298800" cy="298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p36"/>
          <p:cNvSpPr/>
          <p:nvPr/>
        </p:nvSpPr>
        <p:spPr>
          <a:xfrm>
            <a:off x="3546068" y="3214671"/>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6"/>
          <p:cNvSpPr/>
          <p:nvPr/>
        </p:nvSpPr>
        <p:spPr>
          <a:xfrm>
            <a:off x="3546068" y="4186693"/>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2;p36"/>
          <p:cNvSpPr/>
          <p:nvPr/>
        </p:nvSpPr>
        <p:spPr>
          <a:xfrm>
            <a:off x="5329029" y="644435"/>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2;p36"/>
          <p:cNvSpPr/>
          <p:nvPr/>
        </p:nvSpPr>
        <p:spPr>
          <a:xfrm>
            <a:off x="5348620" y="1741012"/>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p36"/>
          <p:cNvSpPr/>
          <p:nvPr/>
        </p:nvSpPr>
        <p:spPr>
          <a:xfrm>
            <a:off x="5376194" y="2839556"/>
            <a:ext cx="401886" cy="298579"/>
          </a:xfrm>
          <a:custGeom>
            <a:avLst/>
            <a:gdLst/>
            <a:ahLst/>
            <a:cxnLst/>
            <a:rect l="l" t="t" r="r" b="b"/>
            <a:pathLst>
              <a:path w="285532" h="196111" extrusionOk="0">
                <a:moveTo>
                  <a:pt x="269081" y="0"/>
                </a:moveTo>
                <a:lnTo>
                  <a:pt x="78609" y="158394"/>
                </a:lnTo>
                <a:lnTo>
                  <a:pt x="21130" y="75516"/>
                </a:lnTo>
                <a:lnTo>
                  <a:pt x="0" y="90186"/>
                </a:lnTo>
                <a:lnTo>
                  <a:pt x="73490" y="196110"/>
                </a:lnTo>
                <a:lnTo>
                  <a:pt x="285531" y="19789"/>
                </a:lnTo>
                <a:lnTo>
                  <a:pt x="269081"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283" grpId="0" animBg="1"/>
      <p:bldP spid="34" grpId="0" animBg="1"/>
      <p:bldP spid="35" grpId="0" animBg="1"/>
      <p:bldP spid="36" grpId="0" animBg="1"/>
      <p:bldP spid="37" grpId="0" animBg="1"/>
      <p:bldP spid="38" grpId="0" animBg="1"/>
    </p:bldLst>
  </p:timing>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354</Words>
  <Application>Microsoft Office PowerPoint</Application>
  <PresentationFormat>Presentación en pantalla (16:9)</PresentationFormat>
  <Paragraphs>27</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Roboto Mono Regular</vt:lpstr>
      <vt:lpstr>Concert One</vt:lpstr>
      <vt:lpstr>Coming Soon</vt:lpstr>
      <vt:lpstr>Anonymous Pro</vt:lpstr>
      <vt:lpstr>Notebook Lesson</vt:lpstr>
      <vt:lpstr>IMPORTANCIA DE LAS PLANTAS PARA LOS SERES VIVOS</vt:lpstr>
      <vt:lpstr>OBSERVA EL SIGUIENTE VIDEO:</vt:lpstr>
      <vt:lpstr>¿Cuál es la imporatncia de las plnatas en nuestra vida?</vt:lpstr>
      <vt:lpstr>LAS PLANTAS APORTAN EL OXIGENO:</vt:lpstr>
      <vt:lpstr>Las plantas y su importancia</vt:lpstr>
      <vt:lpstr>Las plantas y su importancia</vt:lpstr>
      <vt:lpstr>Aproximadamente el 25% de las medicinas modernas son productos derivados directos de las plantas. Y gracias a la medicina tradicional, un 80% de las personas sobre el planeta usa las plantas medicinales para tratar sus distintos problemas o afecciones. Además, los animales también las usan como medio para mejorar su salud, más allá de la alimentación. Sabe en qué situaciones les conviene más comer una planta u otra (para purgarse, para desintoxicarse, etc.).</vt:lpstr>
      <vt:lpstr>OTRO USO ES LA ORNAMENTACIÓN</vt:lpstr>
      <vt:lpstr>Caracteríticas y cualidades</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M.Eugenia Lucero</cp:lastModifiedBy>
  <cp:revision>16</cp:revision>
  <dcterms:modified xsi:type="dcterms:W3CDTF">2021-03-11T13:01:21Z</dcterms:modified>
</cp:coreProperties>
</file>