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300" r:id="rId7"/>
    <p:sldId id="301" r:id="rId8"/>
    <p:sldId id="261" r:id="rId9"/>
    <p:sldId id="262" r:id="rId10"/>
    <p:sldId id="302" r:id="rId11"/>
    <p:sldId id="263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268" r:id="rId21"/>
  </p:sldIdLst>
  <p:sldSz cx="9144000" cy="5143500" type="screen16x9"/>
  <p:notesSz cx="6858000" cy="9144000"/>
  <p:embeddedFontLst>
    <p:embeddedFont>
      <p:font typeface="Concert One" charset="0"/>
      <p:regular r:id="rId23"/>
    </p:embeddedFont>
    <p:embeddedFont>
      <p:font typeface="Coming Soon" charset="0"/>
      <p:regular r:id="rId24"/>
    </p:embeddedFont>
    <p:embeddedFont>
      <p:font typeface="Roboto Mono Regular" charset="0"/>
      <p:regular r:id="rId25"/>
      <p:bold r:id="rId26"/>
      <p:italic r:id="rId27"/>
      <p:boldItalic r:id="rId28"/>
    </p:embeddedFont>
    <p:embeddedFont>
      <p:font typeface="Anonymous Pro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84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7036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24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24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807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27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920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405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691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815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58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91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09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ZtiP7bI538&amp;ab_channel=HappyLearningEspa%C3%B1o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329046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4000" b="0" dirty="0" smtClean="0"/>
              <a:t>Los </a:t>
            </a:r>
            <a:r>
              <a:rPr lang="es-CL" sz="4000" b="0" dirty="0"/>
              <a:t>alimentos, </a:t>
            </a:r>
            <a:r>
              <a:rPr lang="es-CL" sz="4000" b="0" dirty="0" smtClean="0"/>
              <a:t>sus </a:t>
            </a:r>
            <a:r>
              <a:rPr lang="es-CL" sz="4000" b="0" dirty="0"/>
              <a:t>efectos sobre la salud y </a:t>
            </a:r>
            <a:r>
              <a:rPr lang="es-CL" sz="4000" b="0" dirty="0" smtClean="0"/>
              <a:t>hábitos alimenticios.</a:t>
            </a:r>
            <a:endParaRPr lang="es-CL" sz="400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383523"/>
            <a:ext cx="4354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/>
              <a:t>Objetivo: </a:t>
            </a:r>
            <a:r>
              <a:rPr lang="es-CL" sz="1100" dirty="0"/>
              <a:t>Clasificar los alimentos, distinguiendo sus efectos sobre la salud y proponer hábitos alimenticios saludables</a:t>
            </a:r>
            <a:r>
              <a:rPr lang="es-CL" dirty="0"/>
              <a:t>.</a:t>
            </a:r>
            <a:endParaRPr lang="es-CL" sz="1050" dirty="0"/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/>
              <a:t>4°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74773" y="3994510"/>
            <a:ext cx="27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Ciencias Naturales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body" idx="2"/>
          </p:nvPr>
        </p:nvSpPr>
        <p:spPr>
          <a:xfrm>
            <a:off x="402637" y="1267691"/>
            <a:ext cx="3805682" cy="35640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L" sz="1800" dirty="0"/>
              <a:t>•Tener una alimentación equilibrada significa consumir una variedad de alimentos que aporten nutrientes en las cantidades necesarias para cada persona.</a:t>
            </a:r>
          </a:p>
          <a:p>
            <a:pPr lvl="0"/>
            <a:r>
              <a:rPr lang="es-CL" sz="1600" dirty="0"/>
              <a:t>•Un niño no necesitará los mismos nutrientes ni en las mismas </a:t>
            </a:r>
            <a:r>
              <a:rPr lang="es-CL" sz="1600" dirty="0" smtClean="0"/>
              <a:t>cantidades que </a:t>
            </a:r>
            <a:r>
              <a:rPr lang="es-CL" sz="1600" dirty="0"/>
              <a:t>un adulto.</a:t>
            </a:r>
            <a:endParaRPr sz="1600"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703055" y="479552"/>
            <a:ext cx="28734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 smtClean="0"/>
              <a:t>ALIMENTACIÓN EQUILIBRADA</a:t>
            </a:r>
            <a:endParaRPr dirty="0"/>
          </a:p>
        </p:txBody>
      </p:sp>
      <p:pic>
        <p:nvPicPr>
          <p:cNvPr id="6146" name="Picture 2" descr="La alimentación saludable y equilibr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152" y="1343197"/>
            <a:ext cx="3668266" cy="28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 idx="8"/>
          </p:nvPr>
        </p:nvSpPr>
        <p:spPr>
          <a:xfrm>
            <a:off x="550719" y="430626"/>
            <a:ext cx="384463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PIRÁMIDE ALIMENTICIA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33845" y="1003326"/>
            <a:ext cx="19846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Tiene forma de pirámide para representar que todo lo que se encuentra en </a:t>
            </a: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la base debería consumirse en mayores cantidades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durante el día, mientras que los alimentos ubicados en </a:t>
            </a: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la punta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de la pirámide deberían ser ingeridos en </a:t>
            </a:r>
            <a:r>
              <a:rPr lang="es-C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porciones pequeñas</a:t>
            </a:r>
            <a:r>
              <a:rPr lang="es-C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635" y="1110497"/>
            <a:ext cx="5897212" cy="332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 idx="8"/>
          </p:nvPr>
        </p:nvSpPr>
        <p:spPr>
          <a:xfrm>
            <a:off x="550719" y="430626"/>
            <a:ext cx="384463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 smtClean="0"/>
              <a:t>NUTRIENTES Y FUNCIÓN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92" y="883850"/>
            <a:ext cx="6782561" cy="38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957364" y="786970"/>
            <a:ext cx="5226627" cy="1353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800" dirty="0"/>
              <a:t>ALIMENTOS SALUDABLES Y POCO SALUDABLES</a:t>
            </a:r>
            <a:br>
              <a:rPr lang="es-CL" sz="2800" dirty="0"/>
            </a:br>
            <a:r>
              <a:rPr lang="es-CL" sz="2800" dirty="0"/>
              <a:t>•¿Qué prefieres?</a:t>
            </a:r>
          </a:p>
        </p:txBody>
      </p:sp>
      <p:pic>
        <p:nvPicPr>
          <p:cNvPr id="7170" name="Picture 2" descr="Es mejor comer 2 hamburguesas que una sola con papa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095" y="2242868"/>
            <a:ext cx="1678623" cy="10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 snacks saludables para compartir en familia - Mamá Oxitocin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620" y="2245180"/>
            <a:ext cx="1217085" cy="10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zza con pepperoni o longaniza, receta paso a pas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386" y="3352267"/>
            <a:ext cx="1449234" cy="10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os peligros detrás de la tendencia de los jugos naturales: excesos podrían  generar diabetes – trabajemo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301" y="3352267"/>
            <a:ext cx="2070334" cy="10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957364" y="786970"/>
            <a:ext cx="5226627" cy="643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800" dirty="0"/>
              <a:t>POCO SALUDABLES</a:t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9" name="Google Shape;252;p35"/>
          <p:cNvSpPr txBox="1">
            <a:spLocks/>
          </p:cNvSpPr>
          <p:nvPr/>
        </p:nvSpPr>
        <p:spPr>
          <a:xfrm>
            <a:off x="2268541" y="1300197"/>
            <a:ext cx="4604272" cy="198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Concert One"/>
              <a:buNone/>
              <a:defRPr sz="4800" b="0" i="0" u="none" strike="noStrike" cap="none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800" dirty="0"/>
              <a:t>A muchas personas les gusta comer hamburguesas, pizzas y tomar helados</a:t>
            </a:r>
            <a:r>
              <a:rPr lang="es-CL" sz="1800" dirty="0" smtClean="0"/>
              <a:t>, pero </a:t>
            </a:r>
            <a:r>
              <a:rPr lang="es-CL" sz="1800" dirty="0"/>
              <a:t>este tipo de alimentos</a:t>
            </a:r>
            <a:r>
              <a:rPr lang="es-CL" sz="1800" dirty="0" smtClean="0"/>
              <a:t>, altos </a:t>
            </a:r>
            <a:r>
              <a:rPr lang="es-CL" sz="1800" dirty="0"/>
              <a:t>en grasas</a:t>
            </a:r>
            <a:r>
              <a:rPr lang="es-CL" sz="1800" dirty="0" smtClean="0"/>
              <a:t>, sal </a:t>
            </a:r>
            <a:r>
              <a:rPr lang="es-CL" sz="1800" dirty="0"/>
              <a:t>y azúcares</a:t>
            </a:r>
            <a:r>
              <a:rPr lang="es-CL" sz="1800" dirty="0" smtClean="0"/>
              <a:t>, pueden </a:t>
            </a:r>
            <a:r>
              <a:rPr lang="es-CL" sz="1800" dirty="0"/>
              <a:t>dañar la salud si se consumen en grandes cantidades.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pic>
        <p:nvPicPr>
          <p:cNvPr id="8194" name="Picture 2" descr="Caritas tristes de amor - Fotos de amor &amp; Imagenes de amor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9160" y="3088336"/>
            <a:ext cx="1403033" cy="13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957364" y="786970"/>
            <a:ext cx="5226627" cy="643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800" dirty="0" smtClean="0"/>
              <a:t>ALIMENTOS </a:t>
            </a:r>
            <a:r>
              <a:rPr lang="es-CL" sz="2800" dirty="0"/>
              <a:t>SALUDABLES</a:t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9" name="Google Shape;252;p35"/>
          <p:cNvSpPr txBox="1">
            <a:spLocks/>
          </p:cNvSpPr>
          <p:nvPr/>
        </p:nvSpPr>
        <p:spPr>
          <a:xfrm>
            <a:off x="2268540" y="1418834"/>
            <a:ext cx="4604272" cy="124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Concert One"/>
              <a:buNone/>
              <a:defRPr sz="4800" b="0" i="0" u="none" strike="noStrike" cap="none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800" dirty="0"/>
              <a:t>Ingerir frutas, verduras, cereales, carnes sin grasas, leche y yogur, en forma balanceada, ayudan a </a:t>
            </a:r>
            <a:r>
              <a:rPr lang="es-CL" sz="1800" dirty="0" smtClean="0"/>
              <a:t>mantenerse sano</a:t>
            </a:r>
            <a:endParaRPr lang="es-CL" sz="1600" dirty="0"/>
          </a:p>
        </p:txBody>
      </p:sp>
      <p:pic>
        <p:nvPicPr>
          <p:cNvPr id="9218" name="Picture 2" descr="caras felices - Buscar con Google | Emoticonos, Emoticonos animados,  Emoticonos divertido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280" y="2662101"/>
            <a:ext cx="209679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808019" y="872527"/>
            <a:ext cx="5594182" cy="643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400" dirty="0"/>
              <a:t>HÁBITOS ALIMENTICIOS SALUDABLES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sp>
        <p:nvSpPr>
          <p:cNvPr id="9" name="Google Shape;252;p35"/>
          <p:cNvSpPr txBox="1">
            <a:spLocks/>
          </p:cNvSpPr>
          <p:nvPr/>
        </p:nvSpPr>
        <p:spPr>
          <a:xfrm>
            <a:off x="2268541" y="1070264"/>
            <a:ext cx="2989258" cy="34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Concert One"/>
              <a:buNone/>
              <a:defRPr sz="4800" b="0" i="0" u="none" strike="noStrike" cap="none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CL" sz="1600" dirty="0"/>
              <a:t>Tener hábitos alimenticios saludables no solo significa alimentarse de manera equilibrada, sino también consideres otros aspectos como:</a:t>
            </a:r>
          </a:p>
          <a:p>
            <a:pPr algn="l"/>
            <a:r>
              <a:rPr lang="es-CL" sz="1600" dirty="0"/>
              <a:t>La forma de alimentarse, es decir, masticar muy bien la comida, comer sentado y no acostado, y tomarse el tiempo </a:t>
            </a:r>
            <a:r>
              <a:rPr lang="es-CL" sz="1600" dirty="0" smtClean="0"/>
              <a:t>necesario para </a:t>
            </a:r>
            <a:r>
              <a:rPr lang="es-CL" sz="1600" dirty="0"/>
              <a:t>hacerlo.</a:t>
            </a:r>
          </a:p>
        </p:txBody>
      </p:sp>
      <p:pic>
        <p:nvPicPr>
          <p:cNvPr id="10242" name="Picture 2" descr="Dónde comer las mejores hamburguesas del mundo - VIX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1" y="1932392"/>
            <a:ext cx="2066806" cy="16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52;p35"/>
          <p:cNvSpPr txBox="1">
            <a:spLocks/>
          </p:cNvSpPr>
          <p:nvPr/>
        </p:nvSpPr>
        <p:spPr>
          <a:xfrm>
            <a:off x="661491" y="394854"/>
            <a:ext cx="3463700" cy="191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Concert One"/>
              <a:buNone/>
              <a:defRPr sz="4800" b="0" i="0" u="none" strike="noStrike" cap="none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CL" sz="1600" dirty="0"/>
              <a:t>La cantidad de comida diaria, es decir, comer la porción necesaria para la edad, la estatura y la actividad física que se realiza, </a:t>
            </a:r>
            <a:r>
              <a:rPr lang="es-CL" sz="1600" dirty="0" smtClean="0"/>
              <a:t>además de </a:t>
            </a:r>
            <a:r>
              <a:rPr lang="es-CL" sz="1600" dirty="0"/>
              <a:t>no comer a deshoras.</a:t>
            </a:r>
          </a:p>
        </p:txBody>
      </p:sp>
      <p:sp>
        <p:nvSpPr>
          <p:cNvPr id="7" name="Google Shape;252;p35"/>
          <p:cNvSpPr txBox="1">
            <a:spLocks/>
          </p:cNvSpPr>
          <p:nvPr/>
        </p:nvSpPr>
        <p:spPr>
          <a:xfrm>
            <a:off x="4887127" y="479552"/>
            <a:ext cx="3487945" cy="191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Concert One"/>
              <a:buNone/>
              <a:defRPr sz="4800" b="0" i="0" u="none" strike="noStrike" cap="none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CL" sz="1600" dirty="0"/>
              <a:t>Tener una buena higiene, por ejemplo, lavarse las manos antes de comer, cepillarse los dientes después de cada comida y mantener limpios los alimentos y lugares en que se cocina.</a:t>
            </a:r>
          </a:p>
        </p:txBody>
      </p:sp>
      <p:pic>
        <p:nvPicPr>
          <p:cNvPr id="12296" name="Picture 8" descr="Cantidad de comida diaria para perros - Razas y Perr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03" y="2112123"/>
            <a:ext cx="3650579" cy="24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oncienciar desde la farmacia sobre el lavado de manos: ¿por qué es tan  importante?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453" y="2399604"/>
            <a:ext cx="3306619" cy="18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703055" y="479552"/>
            <a:ext cx="28734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MANIPULACIÓN DE ALIMENTOS</a:t>
            </a:r>
            <a:endParaRPr dirty="0"/>
          </a:p>
        </p:txBody>
      </p:sp>
      <p:sp>
        <p:nvSpPr>
          <p:cNvPr id="6" name="Google Shape;252;p35"/>
          <p:cNvSpPr txBox="1">
            <a:spLocks/>
          </p:cNvSpPr>
          <p:nvPr/>
        </p:nvSpPr>
        <p:spPr>
          <a:xfrm>
            <a:off x="703055" y="1153391"/>
            <a:ext cx="3619563" cy="343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Concert One"/>
              <a:buNone/>
              <a:defRPr sz="4800" b="0" i="0" u="none" strike="noStrike" cap="none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CL" sz="1600" dirty="0"/>
              <a:t>Antes de consumir alimentos es necesario asegurarse de que estén limpios y en buen estado. Cuando comes alimentos que se encuentran descompuestos, no han sido lavados o están mal lavados, pueden ingresar a tu cuerpo microorganismos que </a:t>
            </a:r>
            <a:r>
              <a:rPr lang="es-CL" sz="1600" dirty="0" smtClean="0"/>
              <a:t>afectan tu salud</a:t>
            </a:r>
            <a:r>
              <a:rPr lang="es-CL" sz="1600" dirty="0"/>
              <a:t>.</a:t>
            </a:r>
          </a:p>
          <a:p>
            <a:pPr algn="l"/>
            <a:endParaRPr lang="es-CL" sz="1600" dirty="0" smtClean="0"/>
          </a:p>
          <a:p>
            <a:pPr algn="l"/>
            <a:r>
              <a:rPr lang="es-CL" sz="1600" dirty="0" smtClean="0"/>
              <a:t>Para </a:t>
            </a:r>
            <a:r>
              <a:rPr lang="es-CL" sz="1600" dirty="0"/>
              <a:t>evitar esta contaminación es importante tener buenas prácticas de </a:t>
            </a:r>
            <a:r>
              <a:rPr lang="es-CL" sz="1600" dirty="0" smtClean="0"/>
              <a:t>higiene al </a:t>
            </a:r>
            <a:r>
              <a:rPr lang="es-CL" sz="1600" dirty="0"/>
              <a:t>manipularlos alimentos.</a:t>
            </a:r>
          </a:p>
        </p:txBody>
      </p:sp>
      <p:pic>
        <p:nvPicPr>
          <p:cNvPr id="11266" name="Picture 2" descr="Cuide la higiene en la cocina | Revista Salud Coomev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566" y="765902"/>
            <a:ext cx="3575386" cy="16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uperchefs: Seguridad e Higiene en la cocina para los niños - Helen Doron  English Spai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373" y="2420053"/>
            <a:ext cx="3411103" cy="21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703055" y="479552"/>
            <a:ext cx="3349400" cy="850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¿CÓMO EVITAR INFECCIONES?</a:t>
            </a:r>
          </a:p>
        </p:txBody>
      </p:sp>
      <p:sp>
        <p:nvSpPr>
          <p:cNvPr id="6" name="Google Shape;252;p35"/>
          <p:cNvSpPr txBox="1">
            <a:spLocks/>
          </p:cNvSpPr>
          <p:nvPr/>
        </p:nvSpPr>
        <p:spPr>
          <a:xfrm>
            <a:off x="703055" y="1257300"/>
            <a:ext cx="3619563" cy="343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Concert One"/>
              <a:buNone/>
              <a:defRPr sz="4800" b="0" i="0" u="none" strike="noStrike" cap="none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CL" sz="1600" dirty="0"/>
              <a:t>• Siempre lava tus manos con agua y jabón antes de comer</a:t>
            </a:r>
            <a:r>
              <a:rPr lang="es-CL" sz="1600" dirty="0" smtClean="0"/>
              <a:t>.</a:t>
            </a:r>
          </a:p>
          <a:p>
            <a:pPr algn="l"/>
            <a:r>
              <a:rPr lang="es-CL" sz="1600" dirty="0" smtClean="0"/>
              <a:t>• </a:t>
            </a:r>
            <a:r>
              <a:rPr lang="es-CL" sz="1600" dirty="0"/>
              <a:t>Lava muy bien las frutas antes de comerlas</a:t>
            </a:r>
            <a:r>
              <a:rPr lang="es-CL" sz="1600" dirty="0" smtClean="0"/>
              <a:t>.</a:t>
            </a:r>
          </a:p>
          <a:p>
            <a:pPr algn="l"/>
            <a:r>
              <a:rPr lang="es-CL" sz="1600" dirty="0" smtClean="0"/>
              <a:t>• </a:t>
            </a:r>
            <a:r>
              <a:rPr lang="es-CL" sz="1600" dirty="0"/>
              <a:t>Lava las verduras bajo el chorro de agua; en el caso de las lechugas, hay que botar las hojas exteriores</a:t>
            </a:r>
            <a:r>
              <a:rPr lang="es-CL" sz="1600" dirty="0" smtClean="0"/>
              <a:t>.</a:t>
            </a:r>
          </a:p>
          <a:p>
            <a:pPr algn="l"/>
            <a:r>
              <a:rPr lang="es-CL" sz="1600" dirty="0" smtClean="0"/>
              <a:t>• </a:t>
            </a:r>
            <a:r>
              <a:rPr lang="es-CL" sz="1600" dirty="0"/>
              <a:t>Antes de pelar una fruta o verdura también debes lavarla</a:t>
            </a:r>
            <a:r>
              <a:rPr lang="es-CL" sz="1600" dirty="0" smtClean="0"/>
              <a:t>.</a:t>
            </a:r>
          </a:p>
          <a:p>
            <a:pPr algn="l"/>
            <a:r>
              <a:rPr lang="es-CL" sz="1600" dirty="0" smtClean="0"/>
              <a:t>• </a:t>
            </a:r>
            <a:r>
              <a:rPr lang="es-CL" sz="1600" dirty="0"/>
              <a:t>Al lavar frutas y verduras no utilices detergentes, solo agua</a:t>
            </a:r>
            <a:r>
              <a:rPr lang="es-CL" sz="1600" dirty="0" smtClean="0"/>
              <a:t>.</a:t>
            </a:r>
          </a:p>
          <a:p>
            <a:pPr algn="l"/>
            <a:r>
              <a:rPr lang="es-CL" sz="1600" dirty="0" smtClean="0"/>
              <a:t>• </a:t>
            </a:r>
            <a:r>
              <a:rPr lang="es-CL" sz="1600" dirty="0"/>
              <a:t>Hay frutas como las frutillas que debes lavar con mayor cuidado, ya que crecen a ras de suelo.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6938" y="479552"/>
            <a:ext cx="2053761" cy="14138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623" y="1826618"/>
            <a:ext cx="1674117" cy="14540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811" y="3280715"/>
            <a:ext cx="2411871" cy="14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OBSERVA EL SIGUIENTE VIDEO:</a:t>
            </a: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1496291" y="1672936"/>
            <a:ext cx="6567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hlinkClick r:id="rId3"/>
              </a:rPr>
              <a:t>https://</a:t>
            </a:r>
            <a:r>
              <a:rPr lang="es-CL" sz="2800" dirty="0" smtClean="0">
                <a:hlinkClick r:id="rId3"/>
              </a:rPr>
              <a:t>www.youtube.com/watch?v=6ZtiP7bI538&amp;ab_channel=HappyLearningEspa%C3%B1ol</a:t>
            </a:r>
            <a:endParaRPr lang="es-CL" sz="2800" dirty="0" smtClean="0"/>
          </a:p>
          <a:p>
            <a:endParaRPr lang="es-CL" sz="2800" dirty="0" smtClean="0"/>
          </a:p>
          <a:p>
            <a:endParaRPr lang="es-C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 smtClean="0"/>
              <a:t>gracias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1002324" y="711181"/>
            <a:ext cx="28679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¿Qué alimentos comes en el desayuno?</a:t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¿</a:t>
            </a:r>
            <a:r>
              <a:rPr lang="es-CL" dirty="0"/>
              <a:t>Qué alimentos se recomienda consumir en el desayuno?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4960700" y="920410"/>
            <a:ext cx="1124399" cy="51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10 alimentos saludables para tener siempre a mano - BBC News Mund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670" y="1782763"/>
            <a:ext cx="3665551" cy="2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957364" y="786970"/>
            <a:ext cx="5226627" cy="1353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800" dirty="0" smtClean="0"/>
              <a:t>Los alimentos y nutrientes</a:t>
            </a:r>
            <a:endParaRPr lang="es-CL" sz="28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2504095" y="1463806"/>
            <a:ext cx="3992996" cy="2827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s-CL" sz="2000" dirty="0"/>
              <a:t>•Todos los alimentos que requiere tu cuerpo para conseguir la energía necesaria para realizar las actividades diarias, están compuestos por diferentes tipos y cantidades de nutrientes.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56351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400" dirty="0" smtClean="0"/>
              <a:t>CLASIFICACIÓN </a:t>
            </a:r>
            <a:r>
              <a:rPr lang="es-CL" sz="2400" dirty="0"/>
              <a:t>DE LOS ALIMENTOS</a:t>
            </a: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442925" y="836045"/>
            <a:ext cx="3946194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0800000" flipH="1">
            <a:off x="2809157" y="1260663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xplosión 2 2"/>
          <p:cNvSpPr/>
          <p:nvPr/>
        </p:nvSpPr>
        <p:spPr>
          <a:xfrm>
            <a:off x="442925" y="1173586"/>
            <a:ext cx="2680854" cy="182183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ORIGEN</a:t>
            </a:r>
            <a:endParaRPr lang="es-C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7" name="Explosión 2 6"/>
          <p:cNvSpPr/>
          <p:nvPr/>
        </p:nvSpPr>
        <p:spPr>
          <a:xfrm>
            <a:off x="2416022" y="1844234"/>
            <a:ext cx="3194677" cy="182183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FUNCIÓN</a:t>
            </a:r>
            <a:endParaRPr lang="es-C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8" name="Explosión 2 7"/>
          <p:cNvSpPr/>
          <p:nvPr/>
        </p:nvSpPr>
        <p:spPr>
          <a:xfrm>
            <a:off x="4150128" y="2931144"/>
            <a:ext cx="4640581" cy="182183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COMPOSICIÓN</a:t>
            </a:r>
            <a:endParaRPr lang="es-C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10" name="Google Shape;228;p3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0800000" flipH="1">
            <a:off x="5288361" y="2137057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56351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400" dirty="0"/>
              <a:t>SEGÚN SU ORIGEN</a:t>
            </a:r>
            <a:br>
              <a:rPr lang="es-CL" sz="2400" dirty="0"/>
            </a:br>
            <a:endParaRPr sz="2400"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442925" y="836045"/>
            <a:ext cx="3946194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1847948" flipH="1">
            <a:off x="3913250" y="684034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27364" y="1620981"/>
            <a:ext cx="2119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Hay alimentos de procedencia vegetal, como las frutas y verduras, y animal, como la leche, los huevos y la carne.</a:t>
            </a:r>
          </a:p>
        </p:txBody>
      </p:sp>
      <p:pic>
        <p:nvPicPr>
          <p:cNvPr id="2050" name="Picture 2" descr="Más alimentos de origen vegetal en la cocina ¿una tendencia para el 2016?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188" y="1569144"/>
            <a:ext cx="2224496" cy="29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unción de los alimentos de origen animal en el organismo - XHVX 89.7 FM |  LA GRANDE DE TABASC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684" y="1727242"/>
            <a:ext cx="3811175" cy="251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56351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400" dirty="0"/>
              <a:t>SEGÚN SU COMPOSICIÓN Y FUNCIÓN</a:t>
            </a:r>
            <a:br>
              <a:rPr lang="es-CL" sz="2400" dirty="0"/>
            </a:br>
            <a:r>
              <a:rPr lang="es-CL" sz="2400" dirty="0"/>
              <a:t/>
            </a:r>
            <a:br>
              <a:rPr lang="es-CL" sz="2400" dirty="0"/>
            </a:br>
            <a:endParaRPr sz="2400"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442925" y="836045"/>
            <a:ext cx="3946194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1847948" flipH="1">
            <a:off x="5288361" y="477823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904009" y="1408744"/>
            <a:ext cx="2213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Los que contienen gran cantidad de vitaminas y sales minerales que favorecen el crecimiento</a:t>
            </a:r>
            <a:r>
              <a:rPr lang="es-CL" sz="2000" dirty="0" smtClean="0"/>
              <a:t>, como </a:t>
            </a:r>
            <a:r>
              <a:rPr lang="es-CL" sz="2000" dirty="0"/>
              <a:t>las frutas y las verduras.</a:t>
            </a:r>
          </a:p>
        </p:txBody>
      </p:sp>
      <p:pic>
        <p:nvPicPr>
          <p:cNvPr id="3074" name="Picture 2" descr="La manera de saber cuánto medirá tu hijo al ser adulto - AS.co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147" y="1408744"/>
            <a:ext cx="4744049" cy="31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1319517" y="566830"/>
            <a:ext cx="2821538" cy="3172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s-CL" sz="1800" dirty="0">
                <a:latin typeface="+mn-lt"/>
              </a:rPr>
              <a:t>Los que contienen </a:t>
            </a:r>
            <a:r>
              <a:rPr lang="es-CL" sz="1800" b="1" dirty="0">
                <a:latin typeface="+mn-lt"/>
              </a:rPr>
              <a:t>carbohidratos o hidratos de carbono </a:t>
            </a:r>
            <a:r>
              <a:rPr lang="es-CL" sz="1800" dirty="0">
                <a:latin typeface="+mn-lt"/>
              </a:rPr>
              <a:t>que entregan energía inmediata al organismo, como las masas y los cereales.</a:t>
            </a:r>
          </a:p>
        </p:txBody>
      </p:sp>
      <p:sp>
        <p:nvSpPr>
          <p:cNvPr id="7" name="Google Shape;233;p34"/>
          <p:cNvSpPr txBox="1">
            <a:spLocks/>
          </p:cNvSpPr>
          <p:nvPr/>
        </p:nvSpPr>
        <p:spPr>
          <a:xfrm>
            <a:off x="4831773" y="566830"/>
            <a:ext cx="2947553" cy="203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L" sz="1800" dirty="0">
                <a:latin typeface="+mn-lt"/>
              </a:rPr>
              <a:t>Los de crecimiento, que contienen </a:t>
            </a:r>
            <a:r>
              <a:rPr lang="es-CL" sz="1800" b="1" dirty="0">
                <a:latin typeface="+mn-lt"/>
              </a:rPr>
              <a:t>proteínas</a:t>
            </a:r>
            <a:r>
              <a:rPr lang="es-CL" sz="1800" dirty="0">
                <a:latin typeface="+mn-lt"/>
              </a:rPr>
              <a:t>; estas permiten fabricar y reparar estructuras del cuerpo, por ejemplo, las carnes, los huevos y la leche.</a:t>
            </a:r>
          </a:p>
        </p:txBody>
      </p:sp>
      <p:pic>
        <p:nvPicPr>
          <p:cNvPr id="4098" name="Picture 2" descr="Cuánto medirá mi hijo? (con calculadora) - Tua Saúd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394" y="2465099"/>
            <a:ext cx="3221470" cy="21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ómo canalizar la energía de nuestros hijos de forma positiv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2380" y="2597726"/>
            <a:ext cx="2982193" cy="19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ué alimentos contienen colesterol y triglicéridos? | Liga de Alimentac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55" y="2576754"/>
            <a:ext cx="3524618" cy="18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Google Shape;252;p35"/>
          <p:cNvSpPr txBox="1">
            <a:spLocks noGrp="1"/>
          </p:cNvSpPr>
          <p:nvPr>
            <p:ph type="body" idx="2"/>
          </p:nvPr>
        </p:nvSpPr>
        <p:spPr>
          <a:xfrm>
            <a:off x="527597" y="699544"/>
            <a:ext cx="3349630" cy="19830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L" sz="1800" dirty="0"/>
              <a:t>•Sirven como reserva de energía cuando no contamos con energía de uso inmediato.</a:t>
            </a:r>
            <a:endParaRPr sz="1800"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703055" y="479552"/>
            <a:ext cx="28734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 smtClean="0"/>
              <a:t>LAS GRASAS</a:t>
            </a:r>
            <a:endParaRPr dirty="0"/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6146684">
            <a:off x="124344" y="28200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/>
          <p:nvPr/>
        </p:nvSpPr>
        <p:spPr>
          <a:xfrm rot="18233927">
            <a:off x="819243" y="2515939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6" name="Google Shape;256;p35"/>
          <p:cNvSpPr/>
          <p:nvPr/>
        </p:nvSpPr>
        <p:spPr>
          <a:xfrm rot="18410751">
            <a:off x="3778725" y="4332564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2" name="Google Shape;253;p35"/>
          <p:cNvSpPr txBox="1">
            <a:spLocks/>
          </p:cNvSpPr>
          <p:nvPr/>
        </p:nvSpPr>
        <p:spPr>
          <a:xfrm>
            <a:off x="5167682" y="1118389"/>
            <a:ext cx="2873484" cy="334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3600" dirty="0"/>
              <a:t>¿PODRÍAS ALIMENTARTE TODOS LOS DÍAS SOLO DE CARNE O LECHE?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664</Words>
  <Application>Microsoft Office PowerPoint</Application>
  <PresentationFormat>Presentación en pantalla (16:9)</PresentationFormat>
  <Paragraphs>51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Concert One</vt:lpstr>
      <vt:lpstr>Adobe Fan Heiti Std B</vt:lpstr>
      <vt:lpstr>Coming Soon</vt:lpstr>
      <vt:lpstr>Roboto Mono Regular</vt:lpstr>
      <vt:lpstr>Anonymous Pro</vt:lpstr>
      <vt:lpstr>Notebook Lesson</vt:lpstr>
      <vt:lpstr>Los alimentos, sus efectos sobre la salud y hábitos alimenticios.</vt:lpstr>
      <vt:lpstr>OBSERVA EL SIGUIENTE VIDEO:</vt:lpstr>
      <vt:lpstr>¿Qué alimentos comes en el desayuno?  ¿Qué alimentos se recomienda consumir en el desayuno?</vt:lpstr>
      <vt:lpstr>Los alimentos y nutrientes</vt:lpstr>
      <vt:lpstr>CLASIFICACIÓN DE LOS ALIMENTOS</vt:lpstr>
      <vt:lpstr>SEGÚN SU ORIGEN </vt:lpstr>
      <vt:lpstr>SEGÚN SU COMPOSICIÓN Y FUNCIÓN  </vt:lpstr>
      <vt:lpstr>Los que contienen carbohidratos o hidratos de carbono que entregan energía inmediata al organismo, como las masas y los cereales.</vt:lpstr>
      <vt:lpstr>LAS GRASAS</vt:lpstr>
      <vt:lpstr>ALIMENTACIÓN EQUILIBRADA</vt:lpstr>
      <vt:lpstr>PIRÁMIDE ALIMENTICIA</vt:lpstr>
      <vt:lpstr>NUTRIENTES Y FUNCIÓN</vt:lpstr>
      <vt:lpstr>ALIMENTOS SALUDABLES Y POCO SALUDABLES •¿Qué prefieres?</vt:lpstr>
      <vt:lpstr>POCO SALUDABLES </vt:lpstr>
      <vt:lpstr>ALIMENTOS SALUDABLES </vt:lpstr>
      <vt:lpstr>HÁBITOS ALIMENTICIOS SALUDABLES  </vt:lpstr>
      <vt:lpstr>Presentación de PowerPoint</vt:lpstr>
      <vt:lpstr>MANIPULACIÓN DE ALIMENTOS</vt:lpstr>
      <vt:lpstr>¿CÓMO EVITAR INFECCIONES?</vt:lpstr>
      <vt:lpstr>muchas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María Eugenia Lucero Martínez</cp:lastModifiedBy>
  <cp:revision>32</cp:revision>
  <dcterms:modified xsi:type="dcterms:W3CDTF">2021-03-17T07:23:46Z</dcterms:modified>
</cp:coreProperties>
</file>