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60" r:id="rId5"/>
    <p:sldId id="261" r:id="rId6"/>
    <p:sldId id="259" r:id="rId7"/>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CL"/>
          </a:p>
        </p:txBody>
      </p:sp>
      <p:sp>
        <p:nvSpPr>
          <p:cNvPr id="4" name="Marcador de fecha 3"/>
          <p:cNvSpPr>
            <a:spLocks noGrp="1"/>
          </p:cNvSpPr>
          <p:nvPr>
            <p:ph type="dt" sz="half" idx="10"/>
          </p:nvPr>
        </p:nvSpPr>
        <p:spPr/>
        <p:txBody>
          <a:bodyPr/>
          <a:lstStyle/>
          <a:p>
            <a:fld id="{A036D9DF-2497-400C-9541-49F4547DA38F}" type="datetimeFigureOut">
              <a:rPr lang="es-CL" smtClean="0"/>
              <a:t>19-04-2021</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8352C772-5C30-4608-B965-1AF09E624535}" type="slidenum">
              <a:rPr lang="es-CL" smtClean="0"/>
              <a:t>‹Nº›</a:t>
            </a:fld>
            <a:endParaRPr lang="es-CL"/>
          </a:p>
        </p:txBody>
      </p:sp>
    </p:spTree>
    <p:extLst>
      <p:ext uri="{BB962C8B-B14F-4D97-AF65-F5344CB8AC3E}">
        <p14:creationId xmlns:p14="http://schemas.microsoft.com/office/powerpoint/2010/main" val="3039098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a:spLocks noGrp="1"/>
          </p:cNvSpPr>
          <p:nvPr>
            <p:ph type="dt" sz="half" idx="10"/>
          </p:nvPr>
        </p:nvSpPr>
        <p:spPr/>
        <p:txBody>
          <a:bodyPr/>
          <a:lstStyle/>
          <a:p>
            <a:fld id="{A036D9DF-2497-400C-9541-49F4547DA38F}" type="datetimeFigureOut">
              <a:rPr lang="es-CL" smtClean="0"/>
              <a:t>19-04-2021</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8352C772-5C30-4608-B965-1AF09E624535}" type="slidenum">
              <a:rPr lang="es-CL" smtClean="0"/>
              <a:t>‹Nº›</a:t>
            </a:fld>
            <a:endParaRPr lang="es-CL"/>
          </a:p>
        </p:txBody>
      </p:sp>
    </p:spTree>
    <p:extLst>
      <p:ext uri="{BB962C8B-B14F-4D97-AF65-F5344CB8AC3E}">
        <p14:creationId xmlns:p14="http://schemas.microsoft.com/office/powerpoint/2010/main" val="1052836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a:spLocks noGrp="1"/>
          </p:cNvSpPr>
          <p:nvPr>
            <p:ph type="dt" sz="half" idx="10"/>
          </p:nvPr>
        </p:nvSpPr>
        <p:spPr/>
        <p:txBody>
          <a:bodyPr/>
          <a:lstStyle/>
          <a:p>
            <a:fld id="{A036D9DF-2497-400C-9541-49F4547DA38F}" type="datetimeFigureOut">
              <a:rPr lang="es-CL" smtClean="0"/>
              <a:t>19-04-2021</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8352C772-5C30-4608-B965-1AF09E624535}" type="slidenum">
              <a:rPr lang="es-CL" smtClean="0"/>
              <a:t>‹Nº›</a:t>
            </a:fld>
            <a:endParaRPr lang="es-CL"/>
          </a:p>
        </p:txBody>
      </p:sp>
    </p:spTree>
    <p:extLst>
      <p:ext uri="{BB962C8B-B14F-4D97-AF65-F5344CB8AC3E}">
        <p14:creationId xmlns:p14="http://schemas.microsoft.com/office/powerpoint/2010/main" val="3892194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a:spLocks noGrp="1"/>
          </p:cNvSpPr>
          <p:nvPr>
            <p:ph type="dt" sz="half" idx="10"/>
          </p:nvPr>
        </p:nvSpPr>
        <p:spPr/>
        <p:txBody>
          <a:bodyPr/>
          <a:lstStyle/>
          <a:p>
            <a:fld id="{A036D9DF-2497-400C-9541-49F4547DA38F}" type="datetimeFigureOut">
              <a:rPr lang="es-CL" smtClean="0"/>
              <a:t>19-04-2021</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8352C772-5C30-4608-B965-1AF09E624535}" type="slidenum">
              <a:rPr lang="es-CL" smtClean="0"/>
              <a:t>‹Nº›</a:t>
            </a:fld>
            <a:endParaRPr lang="es-CL"/>
          </a:p>
        </p:txBody>
      </p:sp>
    </p:spTree>
    <p:extLst>
      <p:ext uri="{BB962C8B-B14F-4D97-AF65-F5344CB8AC3E}">
        <p14:creationId xmlns:p14="http://schemas.microsoft.com/office/powerpoint/2010/main" val="82956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A036D9DF-2497-400C-9541-49F4547DA38F}" type="datetimeFigureOut">
              <a:rPr lang="es-CL" smtClean="0"/>
              <a:t>19-04-2021</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8352C772-5C30-4608-B965-1AF09E624535}" type="slidenum">
              <a:rPr lang="es-CL" smtClean="0"/>
              <a:t>‹Nº›</a:t>
            </a:fld>
            <a:endParaRPr lang="es-CL"/>
          </a:p>
        </p:txBody>
      </p:sp>
    </p:spTree>
    <p:extLst>
      <p:ext uri="{BB962C8B-B14F-4D97-AF65-F5344CB8AC3E}">
        <p14:creationId xmlns:p14="http://schemas.microsoft.com/office/powerpoint/2010/main" val="107656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p:cNvSpPr>
            <a:spLocks noGrp="1"/>
          </p:cNvSpPr>
          <p:nvPr>
            <p:ph type="dt" sz="half" idx="10"/>
          </p:nvPr>
        </p:nvSpPr>
        <p:spPr/>
        <p:txBody>
          <a:bodyPr/>
          <a:lstStyle/>
          <a:p>
            <a:fld id="{A036D9DF-2497-400C-9541-49F4547DA38F}" type="datetimeFigureOut">
              <a:rPr lang="es-CL" smtClean="0"/>
              <a:t>19-04-2021</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8352C772-5C30-4608-B965-1AF09E624535}" type="slidenum">
              <a:rPr lang="es-CL" smtClean="0"/>
              <a:t>‹Nº›</a:t>
            </a:fld>
            <a:endParaRPr lang="es-CL"/>
          </a:p>
        </p:txBody>
      </p:sp>
    </p:spTree>
    <p:extLst>
      <p:ext uri="{BB962C8B-B14F-4D97-AF65-F5344CB8AC3E}">
        <p14:creationId xmlns:p14="http://schemas.microsoft.com/office/powerpoint/2010/main" val="2793814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p:cNvSpPr>
            <a:spLocks noGrp="1"/>
          </p:cNvSpPr>
          <p:nvPr>
            <p:ph type="dt" sz="half" idx="10"/>
          </p:nvPr>
        </p:nvSpPr>
        <p:spPr/>
        <p:txBody>
          <a:bodyPr/>
          <a:lstStyle/>
          <a:p>
            <a:fld id="{A036D9DF-2497-400C-9541-49F4547DA38F}" type="datetimeFigureOut">
              <a:rPr lang="es-CL" smtClean="0"/>
              <a:t>19-04-2021</a:t>
            </a:fld>
            <a:endParaRPr lang="es-CL"/>
          </a:p>
        </p:txBody>
      </p:sp>
      <p:sp>
        <p:nvSpPr>
          <p:cNvPr id="8" name="Marcador de pie de página 7"/>
          <p:cNvSpPr>
            <a:spLocks noGrp="1"/>
          </p:cNvSpPr>
          <p:nvPr>
            <p:ph type="ftr" sz="quarter" idx="11"/>
          </p:nvPr>
        </p:nvSpPr>
        <p:spPr/>
        <p:txBody>
          <a:bodyPr/>
          <a:lstStyle/>
          <a:p>
            <a:endParaRPr lang="es-CL"/>
          </a:p>
        </p:txBody>
      </p:sp>
      <p:sp>
        <p:nvSpPr>
          <p:cNvPr id="9" name="Marcador de número de diapositiva 8"/>
          <p:cNvSpPr>
            <a:spLocks noGrp="1"/>
          </p:cNvSpPr>
          <p:nvPr>
            <p:ph type="sldNum" sz="quarter" idx="12"/>
          </p:nvPr>
        </p:nvSpPr>
        <p:spPr/>
        <p:txBody>
          <a:bodyPr/>
          <a:lstStyle/>
          <a:p>
            <a:fld id="{8352C772-5C30-4608-B965-1AF09E624535}" type="slidenum">
              <a:rPr lang="es-CL" smtClean="0"/>
              <a:t>‹Nº›</a:t>
            </a:fld>
            <a:endParaRPr lang="es-CL"/>
          </a:p>
        </p:txBody>
      </p:sp>
    </p:spTree>
    <p:extLst>
      <p:ext uri="{BB962C8B-B14F-4D97-AF65-F5344CB8AC3E}">
        <p14:creationId xmlns:p14="http://schemas.microsoft.com/office/powerpoint/2010/main" val="131076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fecha 2"/>
          <p:cNvSpPr>
            <a:spLocks noGrp="1"/>
          </p:cNvSpPr>
          <p:nvPr>
            <p:ph type="dt" sz="half" idx="10"/>
          </p:nvPr>
        </p:nvSpPr>
        <p:spPr/>
        <p:txBody>
          <a:bodyPr/>
          <a:lstStyle/>
          <a:p>
            <a:fld id="{A036D9DF-2497-400C-9541-49F4547DA38F}" type="datetimeFigureOut">
              <a:rPr lang="es-CL" smtClean="0"/>
              <a:t>19-04-2021</a:t>
            </a:fld>
            <a:endParaRPr lang="es-CL"/>
          </a:p>
        </p:txBody>
      </p:sp>
      <p:sp>
        <p:nvSpPr>
          <p:cNvPr id="4" name="Marcador de pie de página 3"/>
          <p:cNvSpPr>
            <a:spLocks noGrp="1"/>
          </p:cNvSpPr>
          <p:nvPr>
            <p:ph type="ftr" sz="quarter" idx="11"/>
          </p:nvPr>
        </p:nvSpPr>
        <p:spPr/>
        <p:txBody>
          <a:bodyPr/>
          <a:lstStyle/>
          <a:p>
            <a:endParaRPr lang="es-CL"/>
          </a:p>
        </p:txBody>
      </p:sp>
      <p:sp>
        <p:nvSpPr>
          <p:cNvPr id="5" name="Marcador de número de diapositiva 4"/>
          <p:cNvSpPr>
            <a:spLocks noGrp="1"/>
          </p:cNvSpPr>
          <p:nvPr>
            <p:ph type="sldNum" sz="quarter" idx="12"/>
          </p:nvPr>
        </p:nvSpPr>
        <p:spPr/>
        <p:txBody>
          <a:bodyPr/>
          <a:lstStyle/>
          <a:p>
            <a:fld id="{8352C772-5C30-4608-B965-1AF09E624535}" type="slidenum">
              <a:rPr lang="es-CL" smtClean="0"/>
              <a:t>‹Nº›</a:t>
            </a:fld>
            <a:endParaRPr lang="es-CL"/>
          </a:p>
        </p:txBody>
      </p:sp>
    </p:spTree>
    <p:extLst>
      <p:ext uri="{BB962C8B-B14F-4D97-AF65-F5344CB8AC3E}">
        <p14:creationId xmlns:p14="http://schemas.microsoft.com/office/powerpoint/2010/main" val="710503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A036D9DF-2497-400C-9541-49F4547DA38F}" type="datetimeFigureOut">
              <a:rPr lang="es-CL" smtClean="0"/>
              <a:t>19-04-2021</a:t>
            </a:fld>
            <a:endParaRPr lang="es-CL"/>
          </a:p>
        </p:txBody>
      </p:sp>
      <p:sp>
        <p:nvSpPr>
          <p:cNvPr id="3" name="Marcador de pie de página 2"/>
          <p:cNvSpPr>
            <a:spLocks noGrp="1"/>
          </p:cNvSpPr>
          <p:nvPr>
            <p:ph type="ftr" sz="quarter" idx="11"/>
          </p:nvPr>
        </p:nvSpPr>
        <p:spPr/>
        <p:txBody>
          <a:bodyPr/>
          <a:lstStyle/>
          <a:p>
            <a:endParaRPr lang="es-CL"/>
          </a:p>
        </p:txBody>
      </p:sp>
      <p:sp>
        <p:nvSpPr>
          <p:cNvPr id="4" name="Marcador de número de diapositiva 3"/>
          <p:cNvSpPr>
            <a:spLocks noGrp="1"/>
          </p:cNvSpPr>
          <p:nvPr>
            <p:ph type="sldNum" sz="quarter" idx="12"/>
          </p:nvPr>
        </p:nvSpPr>
        <p:spPr/>
        <p:txBody>
          <a:bodyPr/>
          <a:lstStyle/>
          <a:p>
            <a:fld id="{8352C772-5C30-4608-B965-1AF09E624535}" type="slidenum">
              <a:rPr lang="es-CL" smtClean="0"/>
              <a:t>‹Nº›</a:t>
            </a:fld>
            <a:endParaRPr lang="es-CL"/>
          </a:p>
        </p:txBody>
      </p:sp>
    </p:spTree>
    <p:extLst>
      <p:ext uri="{BB962C8B-B14F-4D97-AF65-F5344CB8AC3E}">
        <p14:creationId xmlns:p14="http://schemas.microsoft.com/office/powerpoint/2010/main" val="735676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A036D9DF-2497-400C-9541-49F4547DA38F}" type="datetimeFigureOut">
              <a:rPr lang="es-CL" smtClean="0"/>
              <a:t>19-04-2021</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8352C772-5C30-4608-B965-1AF09E624535}" type="slidenum">
              <a:rPr lang="es-CL" smtClean="0"/>
              <a:t>‹Nº›</a:t>
            </a:fld>
            <a:endParaRPr lang="es-CL"/>
          </a:p>
        </p:txBody>
      </p:sp>
    </p:spTree>
    <p:extLst>
      <p:ext uri="{BB962C8B-B14F-4D97-AF65-F5344CB8AC3E}">
        <p14:creationId xmlns:p14="http://schemas.microsoft.com/office/powerpoint/2010/main" val="1014980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A036D9DF-2497-400C-9541-49F4547DA38F}" type="datetimeFigureOut">
              <a:rPr lang="es-CL" smtClean="0"/>
              <a:t>19-04-2021</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8352C772-5C30-4608-B965-1AF09E624535}" type="slidenum">
              <a:rPr lang="es-CL" smtClean="0"/>
              <a:t>‹Nº›</a:t>
            </a:fld>
            <a:endParaRPr lang="es-CL"/>
          </a:p>
        </p:txBody>
      </p:sp>
    </p:spTree>
    <p:extLst>
      <p:ext uri="{BB962C8B-B14F-4D97-AF65-F5344CB8AC3E}">
        <p14:creationId xmlns:p14="http://schemas.microsoft.com/office/powerpoint/2010/main" val="972910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36D9DF-2497-400C-9541-49F4547DA38F}" type="datetimeFigureOut">
              <a:rPr lang="es-CL" smtClean="0"/>
              <a:t>19-04-2021</a:t>
            </a:fld>
            <a:endParaRPr lang="es-CL"/>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52C772-5C30-4608-B965-1AF09E624535}" type="slidenum">
              <a:rPr lang="es-CL" smtClean="0"/>
              <a:t>‹Nº›</a:t>
            </a:fld>
            <a:endParaRPr lang="es-CL"/>
          </a:p>
        </p:txBody>
      </p:sp>
    </p:spTree>
    <p:extLst>
      <p:ext uri="{BB962C8B-B14F-4D97-AF65-F5344CB8AC3E}">
        <p14:creationId xmlns:p14="http://schemas.microsoft.com/office/powerpoint/2010/main" val="393332959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image" Target="../media/image9.jpeg"/><Relationship Id="rId5" Type="http://schemas.openxmlformats.org/officeDocument/2006/relationships/image" Target="../media/image8.png"/><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upo 5"/>
          <p:cNvGrpSpPr/>
          <p:nvPr/>
        </p:nvGrpSpPr>
        <p:grpSpPr>
          <a:xfrm>
            <a:off x="3182982" y="-13303"/>
            <a:ext cx="7284721" cy="6871303"/>
            <a:chOff x="4907279" y="1409337"/>
            <a:chExt cx="5334001" cy="5461966"/>
          </a:xfrm>
        </p:grpSpPr>
        <p:pic>
          <p:nvPicPr>
            <p:cNvPr id="2050" name="Picture 2" descr="G. P. Seurat, cuadros puntillistas, obras postimpresionistas."/>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a:stretch/>
          </p:blipFill>
          <p:spPr bwMode="auto">
            <a:xfrm>
              <a:off x="6696891" y="1416675"/>
              <a:ext cx="1776549" cy="544729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NewArtOfWorld"/>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4907279" y="1416675"/>
              <a:ext cx="1785258" cy="5454628"/>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5 grandes obras de Paul Cézanne"/>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a:stretch/>
          </p:blipFill>
          <p:spPr bwMode="auto">
            <a:xfrm>
              <a:off x="8473440" y="1409337"/>
              <a:ext cx="1767840" cy="5454628"/>
            </a:xfrm>
            <a:prstGeom prst="rect">
              <a:avLst/>
            </a:prstGeom>
            <a:noFill/>
            <a:extLst>
              <a:ext uri="{909E8E84-426E-40DD-AFC4-6F175D3DCCD1}">
                <a14:hiddenFill xmlns:a14="http://schemas.microsoft.com/office/drawing/2010/main">
                  <a:solidFill>
                    <a:srgbClr val="FFFFFF"/>
                  </a:solidFill>
                </a14:hiddenFill>
              </a:ext>
            </a:extLst>
          </p:spPr>
        </p:pic>
      </p:grpSp>
      <p:sp>
        <p:nvSpPr>
          <p:cNvPr id="4" name="Rectángulo 3"/>
          <p:cNvSpPr/>
          <p:nvPr/>
        </p:nvSpPr>
        <p:spPr>
          <a:xfrm>
            <a:off x="0" y="642147"/>
            <a:ext cx="7292382" cy="923330"/>
          </a:xfrm>
          <a:prstGeom prst="rect">
            <a:avLst/>
          </a:prstGeom>
          <a:solidFill>
            <a:srgbClr val="FFFF00"/>
          </a:solidFill>
        </p:spPr>
        <p:txBody>
          <a:bodyPr wrap="none" lIns="91440" tIns="45720" rIns="91440" bIns="45720">
            <a:spAutoFit/>
          </a:bodyPr>
          <a:lstStyle/>
          <a:p>
            <a:pPr algn="ctr"/>
            <a:r>
              <a:rPr lang="es-ES" sz="5400" b="1" spc="50" dirty="0">
                <a:ln w="9525" cmpd="sng">
                  <a:solidFill>
                    <a:schemeClr val="accent1"/>
                  </a:solidFill>
                  <a:prstDash val="solid"/>
                </a:ln>
                <a:solidFill>
                  <a:srgbClr val="70AD47">
                    <a:tint val="1000"/>
                  </a:srgbClr>
                </a:solidFill>
                <a:effectLst>
                  <a:glow rad="38100">
                    <a:schemeClr val="accent1">
                      <a:alpha val="40000"/>
                    </a:schemeClr>
                  </a:glow>
                </a:effectLst>
              </a:rPr>
              <a:t>POST</a:t>
            </a:r>
            <a:r>
              <a:rPr lang="es-ES" sz="54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IMPRESIONISMO</a:t>
            </a:r>
          </a:p>
        </p:txBody>
      </p:sp>
      <p:sp>
        <p:nvSpPr>
          <p:cNvPr id="7" name="CuadroTexto 6"/>
          <p:cNvSpPr txBox="1"/>
          <p:nvPr/>
        </p:nvSpPr>
        <p:spPr>
          <a:xfrm>
            <a:off x="1" y="3335847"/>
            <a:ext cx="5425440" cy="1384995"/>
          </a:xfrm>
          <a:prstGeom prst="rect">
            <a:avLst/>
          </a:prstGeom>
          <a:solidFill>
            <a:srgbClr val="CCFFCC"/>
          </a:solidFill>
        </p:spPr>
        <p:txBody>
          <a:bodyPr wrap="square" rtlCol="0">
            <a:spAutoFit/>
          </a:bodyPr>
          <a:lstStyle/>
          <a:p>
            <a:pPr algn="ctr"/>
            <a:r>
              <a:rPr lang="es-CL" sz="2800" dirty="0">
                <a:latin typeface="Arial Rounded MT Bold" panose="020F0704030504030204" pitchFamily="34" charset="0"/>
              </a:rPr>
              <a:t>Objetivo: CONOCER CARACTERÍSTICAS DEL POSTIMPRESIONISMO</a:t>
            </a:r>
          </a:p>
        </p:txBody>
      </p:sp>
      <p:sp>
        <p:nvSpPr>
          <p:cNvPr id="8" name="CuadroTexto 7"/>
          <p:cNvSpPr txBox="1"/>
          <p:nvPr/>
        </p:nvSpPr>
        <p:spPr>
          <a:xfrm>
            <a:off x="9267825" y="6456316"/>
            <a:ext cx="2924175" cy="261610"/>
          </a:xfrm>
          <a:prstGeom prst="rect">
            <a:avLst/>
          </a:prstGeom>
          <a:solidFill>
            <a:schemeClr val="bg1">
              <a:alpha val="78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100" b="0" i="0" u="none" strike="noStrike" kern="1200" cap="none" spc="0" normalizeH="0" baseline="0" noProof="0" dirty="0">
                <a:ln>
                  <a:noFill/>
                </a:ln>
                <a:solidFill>
                  <a:srgbClr val="C2BC80">
                    <a:lumMod val="75000"/>
                  </a:srgbClr>
                </a:solidFill>
                <a:effectLst/>
                <a:uLnTx/>
                <a:uFillTx/>
                <a:latin typeface="Arial Rounded MT Bold" panose="020F0704030504030204" pitchFamily="34" charset="0"/>
                <a:ea typeface="+mn-ea"/>
                <a:cs typeface="+mn-cs"/>
              </a:rPr>
              <a:t>Departamento Educación Artística</a:t>
            </a:r>
          </a:p>
        </p:txBody>
      </p:sp>
      <p:pic>
        <p:nvPicPr>
          <p:cNvPr id="9" name="Imagen 8"/>
          <p:cNvPicPr>
            <a:picLocks noChangeAspect="1"/>
          </p:cNvPicPr>
          <p:nvPr/>
        </p:nvPicPr>
        <p:blipFill>
          <a:blip r:embed="rId5"/>
          <a:stretch>
            <a:fillRect/>
          </a:stretch>
        </p:blipFill>
        <p:spPr>
          <a:xfrm>
            <a:off x="11722567" y="6326279"/>
            <a:ext cx="469433" cy="469433"/>
          </a:xfrm>
          <a:prstGeom prst="rect">
            <a:avLst/>
          </a:prstGeom>
        </p:spPr>
      </p:pic>
      <p:sp>
        <p:nvSpPr>
          <p:cNvPr id="10" name="CuadroTexto 9"/>
          <p:cNvSpPr txBox="1"/>
          <p:nvPr/>
        </p:nvSpPr>
        <p:spPr>
          <a:xfrm>
            <a:off x="10781211" y="178807"/>
            <a:ext cx="1410789" cy="369332"/>
          </a:xfrm>
          <a:prstGeom prst="rect">
            <a:avLst/>
          </a:prstGeom>
          <a:noFill/>
        </p:spPr>
        <p:txBody>
          <a:bodyPr wrap="square" rtlCol="0">
            <a:spAutoFit/>
          </a:bodyPr>
          <a:lstStyle/>
          <a:p>
            <a:pPr algn="r"/>
            <a:r>
              <a:rPr lang="es-CL" dirty="0"/>
              <a:t> 13/04/2021</a:t>
            </a:r>
          </a:p>
        </p:txBody>
      </p:sp>
    </p:spTree>
    <p:extLst>
      <p:ext uri="{BB962C8B-B14F-4D97-AF65-F5344CB8AC3E}">
        <p14:creationId xmlns:p14="http://schemas.microsoft.com/office/powerpoint/2010/main" val="1024232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317697" y="1254438"/>
            <a:ext cx="10743673" cy="830997"/>
          </a:xfrm>
          <a:prstGeom prst="rect">
            <a:avLst/>
          </a:prstGeom>
        </p:spPr>
        <p:txBody>
          <a:bodyPr wrap="square">
            <a:spAutoFit/>
          </a:bodyPr>
          <a:lstStyle/>
          <a:p>
            <a:pPr marL="342900" indent="-342900">
              <a:buFont typeface="Arial" panose="020B0604020202020204" pitchFamily="34" charset="0"/>
              <a:buChar char="•"/>
            </a:pPr>
            <a:r>
              <a:rPr lang="es-MX" sz="2400" dirty="0">
                <a:latin typeface="Arial Rounded MT Bold" panose="020F0704030504030204" pitchFamily="34" charset="0"/>
              </a:rPr>
              <a:t>Es un término artístico que se aplica a los estilos pictóricos de finales del siglo XIX y principios del XX posteriores al impresionismo.</a:t>
            </a:r>
            <a:endParaRPr lang="es-CL" sz="2400" dirty="0">
              <a:latin typeface="Arial Rounded MT Bold" panose="020F0704030504030204" pitchFamily="34" charset="0"/>
            </a:endParaRPr>
          </a:p>
        </p:txBody>
      </p:sp>
      <p:sp>
        <p:nvSpPr>
          <p:cNvPr id="3" name="Rectángulo 2"/>
          <p:cNvSpPr/>
          <p:nvPr/>
        </p:nvSpPr>
        <p:spPr>
          <a:xfrm>
            <a:off x="272670" y="2250002"/>
            <a:ext cx="10107947" cy="1569660"/>
          </a:xfrm>
          <a:prstGeom prst="rect">
            <a:avLst/>
          </a:prstGeom>
        </p:spPr>
        <p:txBody>
          <a:bodyPr wrap="square">
            <a:spAutoFit/>
          </a:bodyPr>
          <a:lstStyle/>
          <a:p>
            <a:pPr marL="342900" indent="-342900">
              <a:buFont typeface="Arial" panose="020B0604020202020204" pitchFamily="34" charset="0"/>
              <a:buChar char="•"/>
            </a:pPr>
            <a:r>
              <a:rPr lang="es-MX" sz="2400" dirty="0">
                <a:latin typeface="Arial Rounded MT Bold" panose="020F0704030504030204" pitchFamily="34" charset="0"/>
              </a:rPr>
              <a:t>Este término fue creado por el crítico de arte británico Roger </a:t>
            </a:r>
            <a:r>
              <a:rPr lang="es-MX" sz="2400" dirty="0" err="1">
                <a:latin typeface="Arial Rounded MT Bold" panose="020F0704030504030204" pitchFamily="34" charset="0"/>
              </a:rPr>
              <a:t>Fry</a:t>
            </a:r>
            <a:r>
              <a:rPr lang="es-MX" sz="2400" dirty="0">
                <a:latin typeface="Arial Rounded MT Bold" panose="020F0704030504030204" pitchFamily="34" charset="0"/>
              </a:rPr>
              <a:t> con motivo de una exposición de pinturas de Paul </a:t>
            </a:r>
            <a:r>
              <a:rPr lang="es-MX" sz="2400" dirty="0" err="1">
                <a:latin typeface="Arial Rounded MT Bold" panose="020F0704030504030204" pitchFamily="34" charset="0"/>
              </a:rPr>
              <a:t>Cézanne</a:t>
            </a:r>
            <a:r>
              <a:rPr lang="es-MX" sz="2400" dirty="0">
                <a:latin typeface="Arial Rounded MT Bold" panose="020F0704030504030204" pitchFamily="34" charset="0"/>
              </a:rPr>
              <a:t> , Paul Gauguin y </a:t>
            </a:r>
            <a:r>
              <a:rPr lang="es-MX" sz="2400" dirty="0" err="1">
                <a:latin typeface="Arial Rounded MT Bold" panose="020F0704030504030204" pitchFamily="34" charset="0"/>
              </a:rPr>
              <a:t>Vincent</a:t>
            </a:r>
            <a:r>
              <a:rPr lang="es-MX" sz="2400" dirty="0">
                <a:latin typeface="Arial Rounded MT Bold" panose="020F0704030504030204" pitchFamily="34" charset="0"/>
              </a:rPr>
              <a:t> van Gogh que se celebró en Londres en el año 1910.</a:t>
            </a:r>
            <a:endParaRPr lang="es-CL" sz="2400" dirty="0">
              <a:latin typeface="Arial Rounded MT Bold" panose="020F0704030504030204" pitchFamily="34" charset="0"/>
            </a:endParaRPr>
          </a:p>
        </p:txBody>
      </p:sp>
      <p:sp>
        <p:nvSpPr>
          <p:cNvPr id="5" name="Rectángulo 4"/>
          <p:cNvSpPr/>
          <p:nvPr/>
        </p:nvSpPr>
        <p:spPr>
          <a:xfrm>
            <a:off x="1448326" y="3885534"/>
            <a:ext cx="10107947" cy="830997"/>
          </a:xfrm>
          <a:prstGeom prst="rect">
            <a:avLst/>
          </a:prstGeom>
        </p:spPr>
        <p:txBody>
          <a:bodyPr wrap="square">
            <a:spAutoFit/>
          </a:bodyPr>
          <a:lstStyle/>
          <a:p>
            <a:pPr marL="342900" indent="-342900">
              <a:buFont typeface="Arial" panose="020B0604020202020204" pitchFamily="34" charset="0"/>
              <a:buChar char="•"/>
            </a:pPr>
            <a:r>
              <a:rPr lang="es-MX" sz="2400" dirty="0">
                <a:latin typeface="Arial Rounded MT Bold" panose="020F0704030504030204" pitchFamily="34" charset="0"/>
              </a:rPr>
              <a:t>Es en realidad un conjunto de estilos como el neoimpresionismo, simbolismo o el puntillismo.</a:t>
            </a:r>
            <a:endParaRPr lang="es-CL" sz="2400" dirty="0">
              <a:latin typeface="Arial Rounded MT Bold" panose="020F0704030504030204" pitchFamily="34" charset="0"/>
            </a:endParaRPr>
          </a:p>
        </p:txBody>
      </p:sp>
      <p:sp>
        <p:nvSpPr>
          <p:cNvPr id="6" name="CuadroTexto 5"/>
          <p:cNvSpPr txBox="1"/>
          <p:nvPr/>
        </p:nvSpPr>
        <p:spPr>
          <a:xfrm>
            <a:off x="0" y="418011"/>
            <a:ext cx="7585166" cy="584775"/>
          </a:xfrm>
          <a:prstGeom prst="rect">
            <a:avLst/>
          </a:prstGeom>
          <a:solidFill>
            <a:srgbClr val="7030A0"/>
          </a:solidFill>
        </p:spPr>
        <p:txBody>
          <a:bodyPr wrap="square" rtlCol="0">
            <a:spAutoFit/>
          </a:bodyPr>
          <a:lstStyle/>
          <a:p>
            <a:pPr algn="ctr"/>
            <a:r>
              <a:rPr lang="es-CL" sz="3200" dirty="0">
                <a:solidFill>
                  <a:schemeClr val="bg1"/>
                </a:solidFill>
                <a:latin typeface="Arial Rounded MT Bold" panose="020F0704030504030204" pitchFamily="34" charset="0"/>
              </a:rPr>
              <a:t>¿QUÉ ES EL POSTIMPRESIONISMO?</a:t>
            </a:r>
          </a:p>
        </p:txBody>
      </p:sp>
      <p:pic>
        <p:nvPicPr>
          <p:cNvPr id="1026" name="Picture 2" descr="Tiempos convulsos: el neoimpresionismo, el simbolismo y los nabisDescubrir  el Arte, la revista líder de arte en españo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094" y="4908692"/>
            <a:ext cx="3127556" cy="194930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Neoimpresionismo - EcuR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3650" y="4908693"/>
            <a:ext cx="2929596" cy="194930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Odilon Redon, symbolikk med surrealistiske overto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88082" y="4908693"/>
            <a:ext cx="1544618" cy="1949308"/>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p:cNvPicPr>
            <a:picLocks noChangeAspect="1"/>
          </p:cNvPicPr>
          <p:nvPr/>
        </p:nvPicPr>
        <p:blipFill>
          <a:blip r:embed="rId5"/>
          <a:stretch>
            <a:fillRect/>
          </a:stretch>
        </p:blipFill>
        <p:spPr>
          <a:xfrm>
            <a:off x="7967536" y="4908692"/>
            <a:ext cx="1513266" cy="1949307"/>
          </a:xfrm>
          <a:prstGeom prst="rect">
            <a:avLst/>
          </a:prstGeom>
        </p:spPr>
      </p:pic>
      <p:pic>
        <p:nvPicPr>
          <p:cNvPr id="1032" name="Picture 8" descr="Puntillismo – HiSoUR Arte Cultura Historia"/>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546990" y="4908692"/>
            <a:ext cx="2366243" cy="19493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2205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734223" y="1609636"/>
            <a:ext cx="10404039" cy="1815882"/>
          </a:xfrm>
          <a:prstGeom prst="rect">
            <a:avLst/>
          </a:prstGeom>
        </p:spPr>
        <p:txBody>
          <a:bodyPr wrap="square">
            <a:spAutoFit/>
          </a:bodyPr>
          <a:lstStyle/>
          <a:p>
            <a:pPr marL="285750" indent="-285750">
              <a:buFont typeface="Arial" panose="020B0604020202020204" pitchFamily="34" charset="0"/>
              <a:buChar char="•"/>
            </a:pPr>
            <a:r>
              <a:rPr lang="es-MX" sz="2800" dirty="0">
                <a:latin typeface="Arial Rounded MT Bold" panose="020F0704030504030204" pitchFamily="34" charset="0"/>
              </a:rPr>
              <a:t>Como principales características la recuperación de la importancia del dibujo y la preocupación por captar no sólo la luz sino también la expresividad de las cosas y de las personas iluminadas.</a:t>
            </a:r>
            <a:endParaRPr lang="es-CL" sz="2800" dirty="0">
              <a:latin typeface="Arial Rounded MT Bold" panose="020F0704030504030204" pitchFamily="34" charset="0"/>
            </a:endParaRPr>
          </a:p>
        </p:txBody>
      </p:sp>
      <p:sp>
        <p:nvSpPr>
          <p:cNvPr id="7" name="Rectángulo 6"/>
          <p:cNvSpPr/>
          <p:nvPr/>
        </p:nvSpPr>
        <p:spPr>
          <a:xfrm>
            <a:off x="734222" y="3654910"/>
            <a:ext cx="7421123" cy="2677656"/>
          </a:xfrm>
          <a:prstGeom prst="rect">
            <a:avLst/>
          </a:prstGeom>
        </p:spPr>
        <p:txBody>
          <a:bodyPr wrap="square">
            <a:spAutoFit/>
          </a:bodyPr>
          <a:lstStyle/>
          <a:p>
            <a:pPr marL="285750" indent="-285750">
              <a:buFont typeface="Arial" panose="020B0604020202020204" pitchFamily="34" charset="0"/>
              <a:buChar char="•"/>
            </a:pPr>
            <a:r>
              <a:rPr lang="es-MX" sz="2800" dirty="0">
                <a:latin typeface="Arial Rounded MT Bold" panose="020F0704030504030204" pitchFamily="34" charset="0"/>
              </a:rPr>
              <a:t>Los post-impresionistas continuaron utilizando colores vivos, una aplicación compacta de la pintura, pinceladas distinguibles y temas de la vida real, pero intentaron llevar más emoción y expresión a su pintura.</a:t>
            </a:r>
            <a:endParaRPr lang="es-CL" sz="2800" dirty="0">
              <a:latin typeface="Arial Rounded MT Bold" panose="020F0704030504030204" pitchFamily="34" charset="0"/>
            </a:endParaRPr>
          </a:p>
        </p:txBody>
      </p:sp>
      <p:pic>
        <p:nvPicPr>
          <p:cNvPr id="1026" name="Picture 2" descr="puntillismo-seurat-arte-digital-coolmaison - CoolMaison"/>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155345" y="3540214"/>
            <a:ext cx="3777686" cy="2907048"/>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p:cNvSpPr txBox="1"/>
          <p:nvPr/>
        </p:nvSpPr>
        <p:spPr>
          <a:xfrm>
            <a:off x="0" y="418011"/>
            <a:ext cx="7585166" cy="584775"/>
          </a:xfrm>
          <a:prstGeom prst="rect">
            <a:avLst/>
          </a:prstGeom>
          <a:solidFill>
            <a:srgbClr val="7030A0"/>
          </a:solidFill>
        </p:spPr>
        <p:txBody>
          <a:bodyPr wrap="square" rtlCol="0">
            <a:spAutoFit/>
          </a:bodyPr>
          <a:lstStyle/>
          <a:p>
            <a:pPr algn="ctr"/>
            <a:r>
              <a:rPr lang="es-CL" sz="3200" dirty="0">
                <a:solidFill>
                  <a:schemeClr val="bg1"/>
                </a:solidFill>
                <a:latin typeface="Arial Rounded MT Bold" panose="020F0704030504030204" pitchFamily="34" charset="0"/>
              </a:rPr>
              <a:t>CARACTERÍSTICAS</a:t>
            </a:r>
          </a:p>
        </p:txBody>
      </p:sp>
    </p:spTree>
    <p:extLst>
      <p:ext uri="{BB962C8B-B14F-4D97-AF65-F5344CB8AC3E}">
        <p14:creationId xmlns:p14="http://schemas.microsoft.com/office/powerpoint/2010/main" val="1210523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734221" y="1687734"/>
            <a:ext cx="10517254" cy="1815882"/>
          </a:xfrm>
          <a:prstGeom prst="rect">
            <a:avLst/>
          </a:prstGeom>
        </p:spPr>
        <p:txBody>
          <a:bodyPr wrap="square">
            <a:spAutoFit/>
          </a:bodyPr>
          <a:lstStyle/>
          <a:p>
            <a:pPr marL="285750" indent="-285750">
              <a:buFont typeface="Arial" panose="020B0604020202020204" pitchFamily="34" charset="0"/>
              <a:buChar char="•"/>
            </a:pPr>
            <a:r>
              <a:rPr lang="es-MX" sz="2800" dirty="0">
                <a:latin typeface="Arial Rounded MT Bold" panose="020F0704030504030204" pitchFamily="34" charset="0"/>
              </a:rPr>
              <a:t>Aunque los post-impresionistas basaron su obra en el uso del color experimentado por los impresionistas, reaccionaron contra el deseo de reflejar lo fugaz, proponiendo en su obra un análisis de lo duradero.</a:t>
            </a:r>
            <a:endParaRPr lang="es-CL" sz="2800" dirty="0">
              <a:latin typeface="Arial Rounded MT Bold" panose="020F0704030504030204" pitchFamily="34" charset="0"/>
            </a:endParaRPr>
          </a:p>
        </p:txBody>
      </p:sp>
      <p:sp>
        <p:nvSpPr>
          <p:cNvPr id="9" name="Rectángulo 8"/>
          <p:cNvSpPr/>
          <p:nvPr/>
        </p:nvSpPr>
        <p:spPr>
          <a:xfrm>
            <a:off x="790828" y="3637374"/>
            <a:ext cx="10404039" cy="954107"/>
          </a:xfrm>
          <a:prstGeom prst="rect">
            <a:avLst/>
          </a:prstGeom>
        </p:spPr>
        <p:txBody>
          <a:bodyPr wrap="square">
            <a:spAutoFit/>
          </a:bodyPr>
          <a:lstStyle/>
          <a:p>
            <a:pPr marL="285750" indent="-285750">
              <a:buFont typeface="Arial" panose="020B0604020202020204" pitchFamily="34" charset="0"/>
              <a:buChar char="•"/>
            </a:pPr>
            <a:r>
              <a:rPr lang="es-MX" sz="2800" dirty="0">
                <a:latin typeface="Arial Rounded MT Bold" panose="020F0704030504030204" pitchFamily="34" charset="0"/>
              </a:rPr>
              <a:t>Sus formas más exageradas y el uso del color, prepararon el terreno para los estilos que vendrían más adelante. </a:t>
            </a:r>
            <a:endParaRPr lang="es-CL" sz="2800" dirty="0">
              <a:latin typeface="Arial Rounded MT Bold" panose="020F0704030504030204" pitchFamily="34" charset="0"/>
            </a:endParaRPr>
          </a:p>
        </p:txBody>
      </p:sp>
      <p:sp>
        <p:nvSpPr>
          <p:cNvPr id="2" name="CuadroTexto 1"/>
          <p:cNvSpPr txBox="1"/>
          <p:nvPr/>
        </p:nvSpPr>
        <p:spPr>
          <a:xfrm>
            <a:off x="0" y="418011"/>
            <a:ext cx="7585166" cy="584775"/>
          </a:xfrm>
          <a:prstGeom prst="rect">
            <a:avLst/>
          </a:prstGeom>
          <a:solidFill>
            <a:srgbClr val="7030A0"/>
          </a:solidFill>
        </p:spPr>
        <p:txBody>
          <a:bodyPr wrap="square" rtlCol="0">
            <a:spAutoFit/>
          </a:bodyPr>
          <a:lstStyle/>
          <a:p>
            <a:pPr algn="ctr"/>
            <a:r>
              <a:rPr lang="es-CL" sz="3200" dirty="0">
                <a:solidFill>
                  <a:schemeClr val="bg1"/>
                </a:solidFill>
                <a:latin typeface="Arial Rounded MT Bold" panose="020F0704030504030204" pitchFamily="34" charset="0"/>
              </a:rPr>
              <a:t>CARACTERÍSTICAS</a:t>
            </a:r>
          </a:p>
        </p:txBody>
      </p:sp>
      <p:sp>
        <p:nvSpPr>
          <p:cNvPr id="10" name="Rectángulo 9"/>
          <p:cNvSpPr/>
          <p:nvPr/>
        </p:nvSpPr>
        <p:spPr>
          <a:xfrm>
            <a:off x="790828" y="4838451"/>
            <a:ext cx="10107947" cy="954107"/>
          </a:xfrm>
          <a:prstGeom prst="rect">
            <a:avLst/>
          </a:prstGeom>
        </p:spPr>
        <p:txBody>
          <a:bodyPr wrap="square">
            <a:spAutoFit/>
          </a:bodyPr>
          <a:lstStyle/>
          <a:p>
            <a:pPr marL="342900" indent="-342900">
              <a:buFont typeface="Arial" panose="020B0604020202020204" pitchFamily="34" charset="0"/>
              <a:buChar char="•"/>
            </a:pPr>
            <a:r>
              <a:rPr lang="es-MX" sz="2800" dirty="0">
                <a:latin typeface="Arial Rounded MT Bold" panose="020F0704030504030204" pitchFamily="34" charset="0"/>
              </a:rPr>
              <a:t>El postimpresionismo era tanto una extensión del impresionismo como un rechazo a sus limitaciones.</a:t>
            </a:r>
            <a:endParaRPr lang="es-CL" sz="2800" dirty="0">
              <a:latin typeface="Arial Rounded MT Bold" panose="020F0704030504030204" pitchFamily="34" charset="0"/>
            </a:endParaRPr>
          </a:p>
        </p:txBody>
      </p:sp>
    </p:spTree>
    <p:extLst>
      <p:ext uri="{BB962C8B-B14F-4D97-AF65-F5344CB8AC3E}">
        <p14:creationId xmlns:p14="http://schemas.microsoft.com/office/powerpoint/2010/main" val="1902078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0" y="418011"/>
            <a:ext cx="7585166" cy="584775"/>
          </a:xfrm>
          <a:prstGeom prst="rect">
            <a:avLst/>
          </a:prstGeom>
          <a:solidFill>
            <a:srgbClr val="7030A0"/>
          </a:solidFill>
        </p:spPr>
        <p:txBody>
          <a:bodyPr wrap="square" rtlCol="0">
            <a:spAutoFit/>
          </a:bodyPr>
          <a:lstStyle/>
          <a:p>
            <a:pPr algn="ctr"/>
            <a:r>
              <a:rPr lang="es-CL" sz="3200" dirty="0">
                <a:solidFill>
                  <a:schemeClr val="bg1"/>
                </a:solidFill>
                <a:latin typeface="Arial Rounded MT Bold" panose="020F0704030504030204" pitchFamily="34" charset="0"/>
              </a:rPr>
              <a:t>RESUMEN PARA EL CUADERNO…</a:t>
            </a:r>
          </a:p>
        </p:txBody>
      </p:sp>
      <p:sp>
        <p:nvSpPr>
          <p:cNvPr id="3" name="CuadroTexto 2"/>
          <p:cNvSpPr txBox="1"/>
          <p:nvPr/>
        </p:nvSpPr>
        <p:spPr>
          <a:xfrm>
            <a:off x="4328160" y="1332410"/>
            <a:ext cx="3021874" cy="369332"/>
          </a:xfrm>
          <a:prstGeom prst="rect">
            <a:avLst/>
          </a:prstGeom>
          <a:solidFill>
            <a:srgbClr val="FFFF00"/>
          </a:solidFill>
        </p:spPr>
        <p:txBody>
          <a:bodyPr wrap="square" rtlCol="0">
            <a:spAutoFit/>
          </a:bodyPr>
          <a:lstStyle/>
          <a:p>
            <a:pPr algn="ctr"/>
            <a:r>
              <a:rPr lang="es-CL" dirty="0">
                <a:latin typeface="Arial Rounded MT Bold" panose="020F0704030504030204" pitchFamily="34" charset="0"/>
              </a:rPr>
              <a:t>POSTIMPRESIONISMO</a:t>
            </a:r>
          </a:p>
        </p:txBody>
      </p:sp>
      <p:sp>
        <p:nvSpPr>
          <p:cNvPr id="7" name="CuadroTexto 6"/>
          <p:cNvSpPr txBox="1"/>
          <p:nvPr/>
        </p:nvSpPr>
        <p:spPr>
          <a:xfrm>
            <a:off x="4328160" y="2365415"/>
            <a:ext cx="3021874" cy="646331"/>
          </a:xfrm>
          <a:prstGeom prst="rect">
            <a:avLst/>
          </a:prstGeom>
          <a:solidFill>
            <a:srgbClr val="CCFFCC"/>
          </a:solidFill>
        </p:spPr>
        <p:txBody>
          <a:bodyPr wrap="square" rtlCol="0">
            <a:spAutoFit/>
          </a:bodyPr>
          <a:lstStyle/>
          <a:p>
            <a:pPr algn="ctr"/>
            <a:r>
              <a:rPr lang="es-CL" dirty="0">
                <a:latin typeface="Arial Rounded MT Bold" panose="020F0704030504030204" pitchFamily="34" charset="0"/>
              </a:rPr>
              <a:t>Estilo pictórico posterior al Impresionismo (XIX-XX) </a:t>
            </a:r>
          </a:p>
        </p:txBody>
      </p:sp>
      <p:sp>
        <p:nvSpPr>
          <p:cNvPr id="11" name="CuadroTexto 10"/>
          <p:cNvSpPr txBox="1"/>
          <p:nvPr/>
        </p:nvSpPr>
        <p:spPr>
          <a:xfrm>
            <a:off x="1014549" y="3844841"/>
            <a:ext cx="10088880" cy="2308324"/>
          </a:xfrm>
          <a:prstGeom prst="rect">
            <a:avLst/>
          </a:prstGeom>
          <a:solidFill>
            <a:srgbClr val="FFCCCC"/>
          </a:solidFill>
        </p:spPr>
        <p:txBody>
          <a:bodyPr wrap="square" rtlCol="0">
            <a:spAutoFit/>
          </a:bodyPr>
          <a:lstStyle/>
          <a:p>
            <a:pPr marL="285750" indent="-285750">
              <a:buFont typeface="Arial" panose="020B0604020202020204" pitchFamily="34" charset="0"/>
              <a:buChar char="•"/>
            </a:pPr>
            <a:r>
              <a:rPr lang="es-CL" dirty="0">
                <a:latin typeface="Arial Rounded MT Bold" panose="020F0704030504030204" pitchFamily="34" charset="0"/>
              </a:rPr>
              <a:t>Da importancia al dibujo y a captar la expresividad de las cosas y personas iluminadas.</a:t>
            </a:r>
          </a:p>
          <a:p>
            <a:pPr marL="285750" indent="-285750">
              <a:buFont typeface="Arial" panose="020B0604020202020204" pitchFamily="34" charset="0"/>
              <a:buChar char="•"/>
            </a:pPr>
            <a:r>
              <a:rPr lang="es-CL" dirty="0">
                <a:latin typeface="Arial Rounded MT Bold" panose="020F0704030504030204" pitchFamily="34" charset="0"/>
              </a:rPr>
              <a:t>Utilizan colores vivos, no usan el negro.</a:t>
            </a:r>
          </a:p>
          <a:p>
            <a:pPr marL="285750" indent="-285750">
              <a:buFont typeface="Arial" panose="020B0604020202020204" pitchFamily="34" charset="0"/>
              <a:buChar char="•"/>
            </a:pPr>
            <a:r>
              <a:rPr lang="es-CL" dirty="0">
                <a:latin typeface="Arial Rounded MT Bold" panose="020F0704030504030204" pitchFamily="34" charset="0"/>
              </a:rPr>
              <a:t>Pinceladas distinguibles y cargadas de pintura.</a:t>
            </a:r>
          </a:p>
          <a:p>
            <a:pPr marL="285750" indent="-285750">
              <a:buFont typeface="Arial" panose="020B0604020202020204" pitchFamily="34" charset="0"/>
              <a:buChar char="•"/>
            </a:pPr>
            <a:r>
              <a:rPr lang="es-CL" dirty="0">
                <a:latin typeface="Arial Rounded MT Bold" panose="020F0704030504030204" pitchFamily="34" charset="0"/>
              </a:rPr>
              <a:t>Temas de la vida real</a:t>
            </a:r>
          </a:p>
          <a:p>
            <a:pPr marL="285750" indent="-285750">
              <a:buFont typeface="Arial" panose="020B0604020202020204" pitchFamily="34" charset="0"/>
              <a:buChar char="•"/>
            </a:pPr>
            <a:r>
              <a:rPr lang="es-CL" dirty="0">
                <a:latin typeface="Arial Rounded MT Bold" panose="020F0704030504030204" pitchFamily="34" charset="0"/>
              </a:rPr>
              <a:t>Proponen retratar lo duradero de las cosas, no lo fugaz como los impresionistas.</a:t>
            </a:r>
          </a:p>
          <a:p>
            <a:pPr marL="285750" indent="-285750">
              <a:buFont typeface="Arial" panose="020B0604020202020204" pitchFamily="34" charset="0"/>
              <a:buChar char="•"/>
            </a:pPr>
            <a:r>
              <a:rPr lang="es-CL" dirty="0">
                <a:latin typeface="Arial Rounded MT Bold" panose="020F0704030504030204" pitchFamily="34" charset="0"/>
              </a:rPr>
              <a:t>Su exageración en las formas y el color prepararon el terreno para los estilos venideros.</a:t>
            </a:r>
          </a:p>
          <a:p>
            <a:pPr marL="285750" indent="-285750">
              <a:buFont typeface="Arial" panose="020B0604020202020204" pitchFamily="34" charset="0"/>
              <a:buChar char="•"/>
            </a:pPr>
            <a:r>
              <a:rPr lang="es-CL" dirty="0">
                <a:latin typeface="Arial Rounded MT Bold" panose="020F0704030504030204" pitchFamily="34" charset="0"/>
              </a:rPr>
              <a:t>Fue una extensión del Impresionismo y a la vez un rechazo a sus limitaciones.</a:t>
            </a:r>
          </a:p>
        </p:txBody>
      </p:sp>
      <p:cxnSp>
        <p:nvCxnSpPr>
          <p:cNvPr id="5" name="Conector recto de flecha 4"/>
          <p:cNvCxnSpPr>
            <a:stCxn id="3" idx="2"/>
            <a:endCxn id="7" idx="0"/>
          </p:cNvCxnSpPr>
          <p:nvPr/>
        </p:nvCxnSpPr>
        <p:spPr>
          <a:xfrm>
            <a:off x="5839097" y="1701742"/>
            <a:ext cx="0" cy="6636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ector recto de flecha 13"/>
          <p:cNvCxnSpPr>
            <a:stCxn id="7" idx="2"/>
          </p:cNvCxnSpPr>
          <p:nvPr/>
        </p:nvCxnSpPr>
        <p:spPr>
          <a:xfrm>
            <a:off x="5839097" y="3011746"/>
            <a:ext cx="13063" cy="8330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CuadroTexto 11"/>
          <p:cNvSpPr txBox="1"/>
          <p:nvPr/>
        </p:nvSpPr>
        <p:spPr>
          <a:xfrm>
            <a:off x="4241075" y="3243627"/>
            <a:ext cx="3021874" cy="369332"/>
          </a:xfrm>
          <a:prstGeom prst="rect">
            <a:avLst/>
          </a:prstGeom>
          <a:solidFill>
            <a:schemeClr val="bg1"/>
          </a:solidFill>
        </p:spPr>
        <p:txBody>
          <a:bodyPr wrap="square" rtlCol="0">
            <a:spAutoFit/>
          </a:bodyPr>
          <a:lstStyle/>
          <a:p>
            <a:pPr algn="ctr"/>
            <a:r>
              <a:rPr lang="es-CL" dirty="0">
                <a:latin typeface="Arial Rounded MT Bold" panose="020F0704030504030204" pitchFamily="34" charset="0"/>
              </a:rPr>
              <a:t>características</a:t>
            </a:r>
          </a:p>
        </p:txBody>
      </p:sp>
      <p:sp>
        <p:nvSpPr>
          <p:cNvPr id="13" name="CuadroTexto 12"/>
          <p:cNvSpPr txBox="1"/>
          <p:nvPr/>
        </p:nvSpPr>
        <p:spPr>
          <a:xfrm>
            <a:off x="4328160" y="1846028"/>
            <a:ext cx="3021874" cy="369332"/>
          </a:xfrm>
          <a:prstGeom prst="rect">
            <a:avLst/>
          </a:prstGeom>
          <a:solidFill>
            <a:schemeClr val="bg1"/>
          </a:solidFill>
        </p:spPr>
        <p:txBody>
          <a:bodyPr wrap="square" rtlCol="0">
            <a:spAutoFit/>
          </a:bodyPr>
          <a:lstStyle/>
          <a:p>
            <a:pPr algn="ctr"/>
            <a:r>
              <a:rPr lang="es-CL" dirty="0">
                <a:latin typeface="Arial Rounded MT Bold" panose="020F0704030504030204" pitchFamily="34" charset="0"/>
              </a:rPr>
              <a:t>¿qué es?</a:t>
            </a:r>
          </a:p>
        </p:txBody>
      </p:sp>
    </p:spTree>
    <p:extLst>
      <p:ext uri="{BB962C8B-B14F-4D97-AF65-F5344CB8AC3E}">
        <p14:creationId xmlns:p14="http://schemas.microsoft.com/office/powerpoint/2010/main" val="297183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708098" y="639634"/>
            <a:ext cx="10639170" cy="6370975"/>
          </a:xfrm>
          <a:prstGeom prst="rect">
            <a:avLst/>
          </a:prstGeom>
        </p:spPr>
        <p:txBody>
          <a:bodyPr wrap="square">
            <a:spAutoFit/>
          </a:bodyPr>
          <a:lstStyle/>
          <a:p>
            <a:r>
              <a:rPr lang="es-MX" sz="2400" dirty="0">
                <a:latin typeface="Arial Rounded MT Bold" panose="020F0704030504030204" pitchFamily="34" charset="0"/>
              </a:rPr>
              <a:t>ACTIVIDAD:</a:t>
            </a:r>
          </a:p>
          <a:p>
            <a:endParaRPr lang="es-MX" sz="2400" dirty="0">
              <a:latin typeface="Arial Rounded MT Bold" panose="020F0704030504030204" pitchFamily="34" charset="0"/>
            </a:endParaRPr>
          </a:p>
          <a:p>
            <a:pPr marL="285750" indent="-285750">
              <a:buFont typeface="Wingdings" panose="05000000000000000000" pitchFamily="2" charset="2"/>
              <a:buChar char="v"/>
            </a:pPr>
            <a:r>
              <a:rPr lang="es-MX" sz="2400" dirty="0">
                <a:latin typeface="Arial Rounded MT Bold" panose="020F0704030504030204" pitchFamily="34" charset="0"/>
              </a:rPr>
              <a:t>Elegir un tema a representar artísticamente (puede ser un paisaje, personas, objetos, etc.)</a:t>
            </a:r>
          </a:p>
          <a:p>
            <a:endParaRPr lang="es-MX" sz="2400" dirty="0">
              <a:latin typeface="Arial Rounded MT Bold" panose="020F0704030504030204" pitchFamily="34" charset="0"/>
            </a:endParaRPr>
          </a:p>
          <a:p>
            <a:pPr marL="285750" indent="-285750">
              <a:buFont typeface="Wingdings" panose="05000000000000000000" pitchFamily="2" charset="2"/>
              <a:buChar char="v"/>
            </a:pPr>
            <a:r>
              <a:rPr lang="es-MX" sz="2400" dirty="0">
                <a:latin typeface="Arial Rounded MT Bold" panose="020F0704030504030204" pitchFamily="34" charset="0"/>
              </a:rPr>
              <a:t>En hoja de block médium, realizar una obra artística postimpresionista con la técnica de puntillismo dactilar…para esto necesitarás témpera y ocupando la punta de las yemas de tus dedos podrás ir realizando tu trabajo.</a:t>
            </a:r>
          </a:p>
          <a:p>
            <a:endParaRPr lang="es-MX" sz="2400" dirty="0">
              <a:latin typeface="Arial Rounded MT Bold" panose="020F0704030504030204" pitchFamily="34" charset="0"/>
            </a:endParaRPr>
          </a:p>
          <a:p>
            <a:pPr marL="285750" indent="-285750">
              <a:buFont typeface="Wingdings" panose="05000000000000000000" pitchFamily="2" charset="2"/>
              <a:buChar char="v"/>
            </a:pPr>
            <a:r>
              <a:rPr lang="es-MX" sz="2400" dirty="0">
                <a:latin typeface="Arial Rounded MT Bold" panose="020F0704030504030204" pitchFamily="34" charset="0"/>
              </a:rPr>
              <a:t>Puntos importantes a tener en consideración: debes ocupar sólo tus dedos (no pincel), ocupar los colores puros sin mezclar antes (en el papel podrás ir superponiendo un color encima de otro para ir haciendo variedades de matices), la hoja de block debe estar pintada completa tratando que el fondo blanco no se vea.</a:t>
            </a:r>
          </a:p>
          <a:p>
            <a:pPr marL="285750" indent="-285750">
              <a:buFont typeface="Wingdings" panose="05000000000000000000" pitchFamily="2" charset="2"/>
              <a:buChar char="v"/>
            </a:pPr>
            <a:endParaRPr lang="es-MX" sz="2400" dirty="0">
              <a:latin typeface="Arial Rounded MT Bold" panose="020F0704030504030204" pitchFamily="34" charset="0"/>
            </a:endParaRPr>
          </a:p>
          <a:p>
            <a:endParaRPr lang="es-MX" sz="2400" dirty="0">
              <a:latin typeface="Arial Rounded MT Bold" panose="020F0704030504030204" pitchFamily="34" charset="0"/>
            </a:endParaRPr>
          </a:p>
        </p:txBody>
      </p:sp>
    </p:spTree>
    <p:extLst>
      <p:ext uri="{BB962C8B-B14F-4D97-AF65-F5344CB8AC3E}">
        <p14:creationId xmlns:p14="http://schemas.microsoft.com/office/powerpoint/2010/main" val="66442624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168</TotalTime>
  <Words>455</Words>
  <Application>Microsoft Office PowerPoint</Application>
  <PresentationFormat>Panorámica</PresentationFormat>
  <Paragraphs>34</Paragraphs>
  <Slides>6</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6</vt:i4>
      </vt:variant>
    </vt:vector>
  </HeadingPairs>
  <TitlesOfParts>
    <vt:vector size="12" baseType="lpstr">
      <vt:lpstr>Arial</vt:lpstr>
      <vt:lpstr>Arial Rounded MT Bold</vt:lpstr>
      <vt:lpstr>Calibri</vt:lpstr>
      <vt:lpstr>Calibri Light</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Alexis</dc:creator>
  <cp:lastModifiedBy>María Eugenia Lucero Martínez</cp:lastModifiedBy>
  <cp:revision>10</cp:revision>
  <dcterms:created xsi:type="dcterms:W3CDTF">2020-04-27T20:14:29Z</dcterms:created>
  <dcterms:modified xsi:type="dcterms:W3CDTF">2021-04-19T11:59:21Z</dcterms:modified>
</cp:coreProperties>
</file>