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8" r:id="rId3"/>
    <p:sldId id="260" r:id="rId4"/>
    <p:sldId id="262" r:id="rId5"/>
    <p:sldId id="261" r:id="rId6"/>
    <p:sldId id="263" r:id="rId7"/>
  </p:sldIdLst>
  <p:sldSz cx="12192000" cy="6858000"/>
  <p:notesSz cx="9144000" cy="6858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792" y="72"/>
      </p:cViewPr>
      <p:guideLst>
        <p:guide orient="horz" pos="288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4/19/2021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4/19/2021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4/19/2021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09600" y="274320"/>
            <a:ext cx="109728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CuadroTexto 17"/>
          <p:cNvSpPr txBox="1"/>
          <p:nvPr/>
        </p:nvSpPr>
        <p:spPr>
          <a:xfrm>
            <a:off x="0" y="1312544"/>
            <a:ext cx="7907383" cy="707886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L" sz="4000" dirty="0">
                <a:latin typeface="Arial Rounded MT Bold" panose="020F0704030504030204" pitchFamily="34" charset="0"/>
              </a:rPr>
              <a:t>FIGURAS MUSICALES</a:t>
            </a:r>
          </a:p>
        </p:txBody>
      </p:sp>
      <p:sp>
        <p:nvSpPr>
          <p:cNvPr id="20" name="CuadroTexto 19"/>
          <p:cNvSpPr txBox="1"/>
          <p:nvPr/>
        </p:nvSpPr>
        <p:spPr>
          <a:xfrm>
            <a:off x="3650335" y="3126472"/>
            <a:ext cx="7907383" cy="954107"/>
          </a:xfrm>
          <a:prstGeom prst="rect">
            <a:avLst/>
          </a:prstGeom>
          <a:solidFill>
            <a:srgbClr val="CCFFCC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L" sz="2800" dirty="0">
                <a:latin typeface="Arial Rounded MT Bold" panose="020F0704030504030204" pitchFamily="34" charset="0"/>
              </a:rPr>
              <a:t>Objetivo: CONOCER LAS FIGURAS MUSICALES</a:t>
            </a:r>
          </a:p>
        </p:txBody>
      </p:sp>
      <p:sp>
        <p:nvSpPr>
          <p:cNvPr id="21" name="CuadroTexto 20"/>
          <p:cNvSpPr txBox="1"/>
          <p:nvPr/>
        </p:nvSpPr>
        <p:spPr>
          <a:xfrm>
            <a:off x="8915400" y="6271309"/>
            <a:ext cx="2924175" cy="261610"/>
          </a:xfrm>
          <a:prstGeom prst="rect">
            <a:avLst/>
          </a:prstGeom>
          <a:solidFill>
            <a:schemeClr val="bg1">
              <a:alpha val="78000"/>
            </a:schemeClr>
          </a:solidFill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s-CL" sz="1100" dirty="0">
                <a:solidFill>
                  <a:srgbClr val="C2BC80">
                    <a:lumMod val="75000"/>
                  </a:srgbClr>
                </a:solidFill>
                <a:latin typeface="Arial Rounded MT Bold" panose="020F0704030504030204" pitchFamily="34" charset="0"/>
              </a:rPr>
              <a:t>Departamento Educación Artística</a:t>
            </a:r>
          </a:p>
        </p:txBody>
      </p:sp>
      <p:pic>
        <p:nvPicPr>
          <p:cNvPr id="22" name="Imagen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70142" y="6141273"/>
            <a:ext cx="469433" cy="469433"/>
          </a:xfrm>
          <a:prstGeom prst="rect">
            <a:avLst/>
          </a:prstGeom>
        </p:spPr>
      </p:pic>
      <p:sp>
        <p:nvSpPr>
          <p:cNvPr id="23" name="CuadroTexto 22"/>
          <p:cNvSpPr txBox="1"/>
          <p:nvPr/>
        </p:nvSpPr>
        <p:spPr>
          <a:xfrm>
            <a:off x="9144000" y="304800"/>
            <a:ext cx="25322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CL" dirty="0"/>
              <a:t>Fecha 14/04/2021</a:t>
            </a:r>
          </a:p>
        </p:txBody>
      </p:sp>
      <p:pic>
        <p:nvPicPr>
          <p:cNvPr id="1026" name="Picture 2" descr="La clase de Laura: Las notas musicale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399" y="3657600"/>
            <a:ext cx="5373183" cy="28753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096000" y="762000"/>
            <a:ext cx="4708397" cy="48551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6350" indent="-342900">
              <a:spcBef>
                <a:spcPts val="1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solidFill>
                  <a:srgbClr val="9900FF"/>
                </a:solidFill>
                <a:latin typeface="Arial Rounded MT Bold" panose="020F0704030504030204" pitchFamily="34" charset="0"/>
                <a:cs typeface="Carlito"/>
              </a:rPr>
              <a:t>Es necesario que  </a:t>
            </a:r>
            <a:r>
              <a:rPr sz="2800" spc="-20" dirty="0">
                <a:solidFill>
                  <a:srgbClr val="9900FF"/>
                </a:solidFill>
                <a:latin typeface="Arial Rounded MT Bold" panose="020F0704030504030204" pitchFamily="34" charset="0"/>
                <a:cs typeface="Carlito"/>
              </a:rPr>
              <a:t>conozcamos </a:t>
            </a:r>
            <a:r>
              <a:rPr sz="2800" dirty="0">
                <a:solidFill>
                  <a:srgbClr val="9900FF"/>
                </a:solidFill>
                <a:latin typeface="Arial Rounded MT Bold" panose="020F0704030504030204" pitchFamily="34" charset="0"/>
                <a:cs typeface="Carlito"/>
              </a:rPr>
              <a:t>las </a:t>
            </a:r>
            <a:r>
              <a:rPr sz="2800" spc="-10" dirty="0" err="1">
                <a:solidFill>
                  <a:srgbClr val="9900FF"/>
                </a:solidFill>
                <a:latin typeface="Arial Rounded MT Bold" panose="020F0704030504030204" pitchFamily="34" charset="0"/>
                <a:cs typeface="Carlito"/>
              </a:rPr>
              <a:t>figuras</a:t>
            </a:r>
            <a:r>
              <a:rPr sz="2800" spc="-10" dirty="0">
                <a:solidFill>
                  <a:srgbClr val="9900FF"/>
                </a:solidFill>
                <a:latin typeface="Arial Rounded MT Bold" panose="020F0704030504030204" pitchFamily="34" charset="0"/>
                <a:cs typeface="Carlito"/>
              </a:rPr>
              <a:t>  </a:t>
            </a:r>
            <a:r>
              <a:rPr sz="2800" spc="-5" dirty="0">
                <a:solidFill>
                  <a:srgbClr val="9900FF"/>
                </a:solidFill>
                <a:latin typeface="Arial Rounded MT Bold" panose="020F0704030504030204" pitchFamily="34" charset="0"/>
                <a:cs typeface="Carlito"/>
              </a:rPr>
              <a:t>musicales</a:t>
            </a:r>
            <a:r>
              <a:rPr lang="es-CL" sz="2800" spc="-5" dirty="0">
                <a:solidFill>
                  <a:srgbClr val="9900FF"/>
                </a:solidFill>
                <a:latin typeface="Arial Rounded MT Bold" panose="020F0704030504030204" pitchFamily="34" charset="0"/>
                <a:cs typeface="Carlito"/>
              </a:rPr>
              <a:t> o rítmicas,</a:t>
            </a:r>
            <a:r>
              <a:rPr sz="2800" spc="-5" dirty="0">
                <a:solidFill>
                  <a:srgbClr val="9900FF"/>
                </a:solidFill>
                <a:latin typeface="Arial Rounded MT Bold" panose="020F0704030504030204" pitchFamily="34" charset="0"/>
                <a:cs typeface="Carlito"/>
              </a:rPr>
              <a:t> </a:t>
            </a:r>
            <a:r>
              <a:rPr sz="2800" spc="-5" dirty="0" err="1">
                <a:solidFill>
                  <a:srgbClr val="9900FF"/>
                </a:solidFill>
                <a:latin typeface="Arial Rounded MT Bold" panose="020F0704030504030204" pitchFamily="34" charset="0"/>
                <a:cs typeface="Carlito"/>
              </a:rPr>
              <a:t>ellas</a:t>
            </a:r>
            <a:r>
              <a:rPr sz="2800" spc="-5" dirty="0">
                <a:solidFill>
                  <a:srgbClr val="9900FF"/>
                </a:solidFill>
                <a:latin typeface="Arial Rounded MT Bold" panose="020F0704030504030204" pitchFamily="34" charset="0"/>
                <a:cs typeface="Carlito"/>
              </a:rPr>
              <a:t> no</a:t>
            </a:r>
            <a:r>
              <a:rPr lang="es-CL" sz="2800" spc="-5" dirty="0">
                <a:solidFill>
                  <a:srgbClr val="9900FF"/>
                </a:solidFill>
                <a:latin typeface="Arial Rounded MT Bold" panose="020F0704030504030204" pitchFamily="34" charset="0"/>
                <a:cs typeface="Carlito"/>
              </a:rPr>
              <a:t>s</a:t>
            </a:r>
            <a:r>
              <a:rPr sz="2800" spc="-5" dirty="0">
                <a:solidFill>
                  <a:srgbClr val="9900FF"/>
                </a:solidFill>
                <a:latin typeface="Arial Rounded MT Bold" panose="020F0704030504030204" pitchFamily="34" charset="0"/>
                <a:cs typeface="Carlito"/>
              </a:rPr>
              <a:t>  </a:t>
            </a:r>
            <a:r>
              <a:rPr sz="2800" spc="-5" dirty="0" err="1">
                <a:solidFill>
                  <a:srgbClr val="9900FF"/>
                </a:solidFill>
                <a:latin typeface="Arial Rounded MT Bold" panose="020F0704030504030204" pitchFamily="34" charset="0"/>
                <a:cs typeface="Carlito"/>
              </a:rPr>
              <a:t>indican</a:t>
            </a:r>
            <a:r>
              <a:rPr sz="2800" spc="-5" dirty="0">
                <a:solidFill>
                  <a:srgbClr val="9900FF"/>
                </a:solidFill>
                <a:latin typeface="Arial Rounded MT Bold" panose="020F0704030504030204" pitchFamily="34" charset="0"/>
                <a:cs typeface="Carlito"/>
              </a:rPr>
              <a:t> </a:t>
            </a:r>
            <a:r>
              <a:rPr sz="2800" dirty="0">
                <a:solidFill>
                  <a:srgbClr val="9900FF"/>
                </a:solidFill>
                <a:latin typeface="Arial Rounded MT Bold" panose="020F0704030504030204" pitchFamily="34" charset="0"/>
                <a:cs typeface="Carlito"/>
              </a:rPr>
              <a:t>la, </a:t>
            </a:r>
            <a:r>
              <a:rPr sz="2800" spc="-10" dirty="0" err="1">
                <a:solidFill>
                  <a:srgbClr val="9900FF"/>
                </a:solidFill>
                <a:latin typeface="Arial Rounded MT Bold" panose="020F0704030504030204" pitchFamily="34" charset="0"/>
                <a:cs typeface="Carlito"/>
              </a:rPr>
              <a:t>duración</a:t>
            </a:r>
            <a:r>
              <a:rPr sz="2800" spc="-10" dirty="0">
                <a:solidFill>
                  <a:srgbClr val="9900FF"/>
                </a:solidFill>
                <a:latin typeface="Arial Rounded MT Bold" panose="020F0704030504030204" pitchFamily="34" charset="0"/>
                <a:cs typeface="Carlito"/>
              </a:rPr>
              <a:t> </a:t>
            </a:r>
            <a:r>
              <a:rPr lang="es-CL" sz="2800" dirty="0">
                <a:solidFill>
                  <a:srgbClr val="9900FF"/>
                </a:solidFill>
                <a:latin typeface="Arial Rounded MT Bold" panose="020F0704030504030204" pitchFamily="34" charset="0"/>
                <a:cs typeface="Carlito"/>
              </a:rPr>
              <a:t>de los sonidos en la música</a:t>
            </a:r>
            <a:r>
              <a:rPr sz="2800" spc="-5" dirty="0">
                <a:solidFill>
                  <a:srgbClr val="9900FF"/>
                </a:solidFill>
                <a:latin typeface="Arial Rounded MT Bold" panose="020F0704030504030204" pitchFamily="34" charset="0"/>
                <a:cs typeface="Carlito"/>
              </a:rPr>
              <a:t>.</a:t>
            </a:r>
            <a:endParaRPr sz="2800" dirty="0">
              <a:latin typeface="Arial Rounded MT Bold" panose="020F0704030504030204" pitchFamily="34" charset="0"/>
              <a:cs typeface="Carlito"/>
            </a:endParaRPr>
          </a:p>
          <a:p>
            <a:pPr marL="355600" marR="5080" indent="-342900">
              <a:spcBef>
                <a:spcPts val="775"/>
              </a:spcBef>
              <a:buChar char="•"/>
              <a:tabLst>
                <a:tab pos="354965" algn="l"/>
                <a:tab pos="355600" algn="l"/>
              </a:tabLst>
            </a:pPr>
            <a:r>
              <a:rPr lang="es-CL" sz="2800" spc="-575" dirty="0">
                <a:solidFill>
                  <a:srgbClr val="9900FF"/>
                </a:solidFill>
                <a:latin typeface="Arial Rounded MT Bold" panose="020F0704030504030204" pitchFamily="34" charset="0"/>
                <a:cs typeface="Arial"/>
              </a:rPr>
              <a:t>E     s   t    a   s</a:t>
            </a:r>
            <a:r>
              <a:rPr sz="2800" spc="-204" dirty="0">
                <a:solidFill>
                  <a:srgbClr val="9900FF"/>
                </a:solidFill>
                <a:latin typeface="Arial Rounded MT Bold" panose="020F0704030504030204" pitchFamily="34" charset="0"/>
                <a:cs typeface="Arial"/>
              </a:rPr>
              <a:t> </a:t>
            </a:r>
            <a:r>
              <a:rPr sz="2800" spc="-40" dirty="0">
                <a:solidFill>
                  <a:srgbClr val="9900FF"/>
                </a:solidFill>
                <a:latin typeface="Arial Rounded MT Bold" panose="020F0704030504030204" pitchFamily="34" charset="0"/>
                <a:cs typeface="Arial"/>
              </a:rPr>
              <a:t>“figuras” </a:t>
            </a:r>
            <a:r>
              <a:rPr sz="2800" spc="-190" dirty="0">
                <a:solidFill>
                  <a:srgbClr val="9900FF"/>
                </a:solidFill>
                <a:latin typeface="Arial Rounded MT Bold" panose="020F0704030504030204" pitchFamily="34" charset="0"/>
                <a:cs typeface="Arial"/>
              </a:rPr>
              <a:t>las  </a:t>
            </a:r>
            <a:r>
              <a:rPr lang="es-CL" sz="2800" spc="-10" dirty="0">
                <a:solidFill>
                  <a:srgbClr val="9900FF"/>
                </a:solidFill>
                <a:latin typeface="Arial Rounded MT Bold" panose="020F0704030504030204" pitchFamily="34" charset="0"/>
                <a:cs typeface="Carlito"/>
              </a:rPr>
              <a:t>ubicaremos </a:t>
            </a:r>
            <a:r>
              <a:rPr sz="2800" dirty="0">
                <a:solidFill>
                  <a:srgbClr val="9900FF"/>
                </a:solidFill>
                <a:latin typeface="Arial Rounded MT Bold" panose="020F0704030504030204" pitchFamily="34" charset="0"/>
                <a:cs typeface="Carlito"/>
              </a:rPr>
              <a:t>en</a:t>
            </a:r>
            <a:r>
              <a:rPr sz="2800" spc="-80" dirty="0">
                <a:solidFill>
                  <a:srgbClr val="9900FF"/>
                </a:solidFill>
                <a:latin typeface="Arial Rounded MT Bold" panose="020F0704030504030204" pitchFamily="34" charset="0"/>
                <a:cs typeface="Carlito"/>
              </a:rPr>
              <a:t> </a:t>
            </a:r>
            <a:r>
              <a:rPr sz="2800" spc="-5" dirty="0">
                <a:solidFill>
                  <a:srgbClr val="9900FF"/>
                </a:solidFill>
                <a:latin typeface="Arial Rounded MT Bold" panose="020F0704030504030204" pitchFamily="34" charset="0"/>
                <a:cs typeface="Carlito"/>
              </a:rPr>
              <a:t>un  </a:t>
            </a:r>
            <a:r>
              <a:rPr sz="2800" spc="-75" dirty="0">
                <a:solidFill>
                  <a:srgbClr val="9900FF"/>
                </a:solidFill>
                <a:latin typeface="Arial Rounded MT Bold" panose="020F0704030504030204" pitchFamily="34" charset="0"/>
                <a:cs typeface="Arial"/>
              </a:rPr>
              <a:t>“pentagrama” </a:t>
            </a:r>
            <a:r>
              <a:rPr sz="2800" spc="-130" dirty="0">
                <a:solidFill>
                  <a:srgbClr val="9900FF"/>
                </a:solidFill>
                <a:latin typeface="Arial Rounded MT Bold" panose="020F0704030504030204" pitchFamily="34" charset="0"/>
                <a:cs typeface="Arial"/>
              </a:rPr>
              <a:t>que </a:t>
            </a:r>
            <a:r>
              <a:rPr sz="2800" spc="-185" dirty="0">
                <a:solidFill>
                  <a:srgbClr val="9900FF"/>
                </a:solidFill>
                <a:latin typeface="Arial Rounded MT Bold" panose="020F0704030504030204" pitchFamily="34" charset="0"/>
                <a:cs typeface="Arial"/>
              </a:rPr>
              <a:t>nos  </a:t>
            </a:r>
            <a:r>
              <a:rPr sz="2800" spc="-10" dirty="0">
                <a:solidFill>
                  <a:srgbClr val="9900FF"/>
                </a:solidFill>
                <a:latin typeface="Arial Rounded MT Bold" panose="020F0704030504030204" pitchFamily="34" charset="0"/>
                <a:cs typeface="Carlito"/>
              </a:rPr>
              <a:t>servirá como </a:t>
            </a:r>
            <a:r>
              <a:rPr sz="2800" dirty="0">
                <a:solidFill>
                  <a:srgbClr val="9900FF"/>
                </a:solidFill>
                <a:latin typeface="Arial Rounded MT Bold" panose="020F0704030504030204" pitchFamily="34" charset="0"/>
                <a:cs typeface="Carlito"/>
              </a:rPr>
              <a:t>medio  </a:t>
            </a:r>
            <a:r>
              <a:rPr sz="2800" spc="-20" dirty="0">
                <a:solidFill>
                  <a:srgbClr val="9900FF"/>
                </a:solidFill>
                <a:latin typeface="Arial Rounded MT Bold" panose="020F0704030504030204" pitchFamily="34" charset="0"/>
                <a:cs typeface="Carlito"/>
              </a:rPr>
              <a:t>para </a:t>
            </a:r>
            <a:r>
              <a:rPr sz="2800" spc="-5" dirty="0">
                <a:solidFill>
                  <a:srgbClr val="9900FF"/>
                </a:solidFill>
                <a:latin typeface="Arial Rounded MT Bold" panose="020F0704030504030204" pitchFamily="34" charset="0"/>
                <a:cs typeface="Carlito"/>
              </a:rPr>
              <a:t>dar </a:t>
            </a:r>
            <a:r>
              <a:rPr sz="2800" spc="-10" dirty="0">
                <a:solidFill>
                  <a:srgbClr val="9900FF"/>
                </a:solidFill>
                <a:latin typeface="Arial Rounded MT Bold" panose="020F0704030504030204" pitchFamily="34" charset="0"/>
                <a:cs typeface="Carlito"/>
              </a:rPr>
              <a:t>entonación.</a:t>
            </a:r>
            <a:endParaRPr sz="2800" dirty="0">
              <a:latin typeface="Arial Rounded MT Bold" panose="020F0704030504030204" pitchFamily="34" charset="0"/>
              <a:cs typeface="Carlito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478568" y="3962400"/>
            <a:ext cx="1931631" cy="2895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7" name="Grupo 16"/>
          <p:cNvGrpSpPr/>
          <p:nvPr/>
        </p:nvGrpSpPr>
        <p:grpSpPr>
          <a:xfrm>
            <a:off x="990600" y="381000"/>
            <a:ext cx="4091673" cy="4206240"/>
            <a:chOff x="99327" y="0"/>
            <a:chExt cx="4715510" cy="4968240"/>
          </a:xfrm>
        </p:grpSpPr>
        <p:sp>
          <p:nvSpPr>
            <p:cNvPr id="8" name="object 8"/>
            <p:cNvSpPr/>
            <p:nvPr/>
          </p:nvSpPr>
          <p:spPr>
            <a:xfrm>
              <a:off x="191929" y="152400"/>
              <a:ext cx="4530307" cy="4663440"/>
            </a:xfrm>
            <a:custGeom>
              <a:avLst/>
              <a:gdLst/>
              <a:ahLst/>
              <a:cxnLst/>
              <a:rect l="l" t="t" r="r" b="b"/>
              <a:pathLst>
                <a:path w="4715510" h="4968240">
                  <a:moveTo>
                    <a:pt x="3170174" y="0"/>
                  </a:moveTo>
                  <a:lnTo>
                    <a:pt x="2357628" y="1334007"/>
                  </a:lnTo>
                  <a:lnTo>
                    <a:pt x="1823212" y="527811"/>
                  </a:lnTo>
                  <a:lnTo>
                    <a:pt x="1596263" y="1453641"/>
                  </a:lnTo>
                  <a:lnTo>
                    <a:pt x="80770" y="527811"/>
                  </a:lnTo>
                  <a:lnTo>
                    <a:pt x="1010069" y="1751964"/>
                  </a:lnTo>
                  <a:lnTo>
                    <a:pt x="0" y="1981580"/>
                  </a:lnTo>
                  <a:lnTo>
                    <a:pt x="812507" y="2708401"/>
                  </a:lnTo>
                  <a:lnTo>
                    <a:pt x="29470" y="3355212"/>
                  </a:lnTo>
                  <a:lnTo>
                    <a:pt x="1237094" y="3205606"/>
                  </a:lnTo>
                  <a:lnTo>
                    <a:pt x="1039533" y="4052061"/>
                  </a:lnTo>
                  <a:lnTo>
                    <a:pt x="1684146" y="3594354"/>
                  </a:lnTo>
                  <a:lnTo>
                    <a:pt x="1852295" y="4968239"/>
                  </a:lnTo>
                  <a:lnTo>
                    <a:pt x="2299081" y="3435222"/>
                  </a:lnTo>
                  <a:lnTo>
                    <a:pt x="2891790" y="4539741"/>
                  </a:lnTo>
                  <a:lnTo>
                    <a:pt x="3060573" y="3325240"/>
                  </a:lnTo>
                  <a:lnTo>
                    <a:pt x="3961003" y="4162043"/>
                  </a:lnTo>
                  <a:lnTo>
                    <a:pt x="3675507" y="2976752"/>
                  </a:lnTo>
                  <a:lnTo>
                    <a:pt x="4715256" y="3056889"/>
                  </a:lnTo>
                  <a:lnTo>
                    <a:pt x="3843528" y="2409316"/>
                  </a:lnTo>
                  <a:lnTo>
                    <a:pt x="4605401" y="1871598"/>
                  </a:lnTo>
                  <a:lnTo>
                    <a:pt x="3646042" y="1682495"/>
                  </a:lnTo>
                  <a:lnTo>
                    <a:pt x="4012311" y="1025143"/>
                  </a:lnTo>
                  <a:lnTo>
                    <a:pt x="3090037" y="1224787"/>
                  </a:lnTo>
                  <a:lnTo>
                    <a:pt x="3170174" y="0"/>
                  </a:lnTo>
                  <a:close/>
                </a:path>
              </a:pathLst>
            </a:custGeom>
            <a:solidFill>
              <a:srgbClr val="CC00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99327" y="0"/>
              <a:ext cx="4715510" cy="4968240"/>
            </a:xfrm>
            <a:custGeom>
              <a:avLst/>
              <a:gdLst/>
              <a:ahLst/>
              <a:cxnLst/>
              <a:rect l="l" t="t" r="r" b="b"/>
              <a:pathLst>
                <a:path w="4715510" h="4968240">
                  <a:moveTo>
                    <a:pt x="2357628" y="1334007"/>
                  </a:moveTo>
                  <a:lnTo>
                    <a:pt x="3170174" y="0"/>
                  </a:lnTo>
                  <a:lnTo>
                    <a:pt x="3090037" y="1224787"/>
                  </a:lnTo>
                  <a:lnTo>
                    <a:pt x="4012311" y="1025143"/>
                  </a:lnTo>
                  <a:lnTo>
                    <a:pt x="3646042" y="1682495"/>
                  </a:lnTo>
                  <a:lnTo>
                    <a:pt x="4605401" y="1871598"/>
                  </a:lnTo>
                  <a:lnTo>
                    <a:pt x="3843528" y="2409316"/>
                  </a:lnTo>
                  <a:lnTo>
                    <a:pt x="4715256" y="3056889"/>
                  </a:lnTo>
                  <a:lnTo>
                    <a:pt x="3675507" y="2976752"/>
                  </a:lnTo>
                  <a:lnTo>
                    <a:pt x="3961003" y="4162043"/>
                  </a:lnTo>
                  <a:lnTo>
                    <a:pt x="3060573" y="3325240"/>
                  </a:lnTo>
                  <a:lnTo>
                    <a:pt x="2891790" y="4539741"/>
                  </a:lnTo>
                  <a:lnTo>
                    <a:pt x="2299081" y="3435222"/>
                  </a:lnTo>
                  <a:lnTo>
                    <a:pt x="1852295" y="4968239"/>
                  </a:lnTo>
                  <a:lnTo>
                    <a:pt x="1684146" y="3594354"/>
                  </a:lnTo>
                  <a:lnTo>
                    <a:pt x="1039533" y="4052061"/>
                  </a:lnTo>
                  <a:lnTo>
                    <a:pt x="1237094" y="3205606"/>
                  </a:lnTo>
                  <a:lnTo>
                    <a:pt x="29470" y="3355212"/>
                  </a:lnTo>
                  <a:lnTo>
                    <a:pt x="812507" y="2708401"/>
                  </a:lnTo>
                  <a:lnTo>
                    <a:pt x="0" y="1981580"/>
                  </a:lnTo>
                  <a:lnTo>
                    <a:pt x="1010069" y="1751964"/>
                  </a:lnTo>
                  <a:lnTo>
                    <a:pt x="80770" y="527811"/>
                  </a:lnTo>
                  <a:lnTo>
                    <a:pt x="1596263" y="1453641"/>
                  </a:lnTo>
                  <a:lnTo>
                    <a:pt x="1823212" y="527811"/>
                  </a:lnTo>
                  <a:lnTo>
                    <a:pt x="2357628" y="1334007"/>
                  </a:lnTo>
                  <a:close/>
                </a:path>
              </a:pathLst>
            </a:custGeom>
            <a:ln w="25907">
              <a:solidFill>
                <a:srgbClr val="FFFF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CuadroTexto 18"/>
          <p:cNvSpPr txBox="1"/>
          <p:nvPr/>
        </p:nvSpPr>
        <p:spPr>
          <a:xfrm>
            <a:off x="1969636" y="1752600"/>
            <a:ext cx="2133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4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LAS FIGURAS MUSICALES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295400" y="1425554"/>
            <a:ext cx="8802370" cy="25634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431800" indent="-343535">
              <a:spcBef>
                <a:spcPts val="10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solidFill>
                  <a:srgbClr val="00AFEF"/>
                </a:solidFill>
                <a:latin typeface="Arial Rounded MT Bold" panose="020F0704030504030204" pitchFamily="34" charset="0"/>
                <a:cs typeface="Carlito"/>
              </a:rPr>
              <a:t>El </a:t>
            </a:r>
            <a:r>
              <a:rPr sz="3200" spc="-15" dirty="0" err="1">
                <a:solidFill>
                  <a:srgbClr val="00AFEF"/>
                </a:solidFill>
                <a:latin typeface="Arial Rounded MT Bold" panose="020F0704030504030204" pitchFamily="34" charset="0"/>
                <a:cs typeface="Carlito"/>
              </a:rPr>
              <a:t>pentagrama</a:t>
            </a:r>
            <a:r>
              <a:rPr sz="3200" spc="-15" dirty="0">
                <a:solidFill>
                  <a:srgbClr val="00AFEF"/>
                </a:solidFill>
                <a:latin typeface="Arial Rounded MT Bold" panose="020F0704030504030204" pitchFamily="34" charset="0"/>
                <a:cs typeface="Carlito"/>
              </a:rPr>
              <a:t> </a:t>
            </a:r>
            <a:r>
              <a:rPr sz="3200" spc="-20" dirty="0" err="1">
                <a:solidFill>
                  <a:srgbClr val="00AFEF"/>
                </a:solidFill>
                <a:latin typeface="Arial Rounded MT Bold" panose="020F0704030504030204" pitchFamily="34" charset="0"/>
                <a:cs typeface="Carlito"/>
              </a:rPr>
              <a:t>est</a:t>
            </a:r>
            <a:r>
              <a:rPr lang="es-CL" sz="3200" spc="-20" dirty="0">
                <a:solidFill>
                  <a:srgbClr val="00AFEF"/>
                </a:solidFill>
                <a:latin typeface="Arial Rounded MT Bold" panose="020F0704030504030204" pitchFamily="34" charset="0"/>
                <a:cs typeface="Carlito"/>
              </a:rPr>
              <a:t>á</a:t>
            </a:r>
            <a:r>
              <a:rPr sz="3200" spc="-20" dirty="0">
                <a:solidFill>
                  <a:srgbClr val="00AFEF"/>
                </a:solidFill>
                <a:latin typeface="Arial Rounded MT Bold" panose="020F0704030504030204" pitchFamily="34" charset="0"/>
                <a:cs typeface="Carlito"/>
              </a:rPr>
              <a:t> </a:t>
            </a:r>
            <a:r>
              <a:rPr sz="3200" spc="-15" dirty="0">
                <a:solidFill>
                  <a:srgbClr val="00AFEF"/>
                </a:solidFill>
                <a:latin typeface="Arial Rounded MT Bold" panose="020F0704030504030204" pitchFamily="34" charset="0"/>
                <a:cs typeface="Carlito"/>
              </a:rPr>
              <a:t>compuesto </a:t>
            </a:r>
            <a:r>
              <a:rPr sz="3200" spc="-5" dirty="0">
                <a:solidFill>
                  <a:srgbClr val="00AFEF"/>
                </a:solidFill>
                <a:latin typeface="Arial Rounded MT Bold" panose="020F0704030504030204" pitchFamily="34" charset="0"/>
                <a:cs typeface="Carlito"/>
              </a:rPr>
              <a:t>por </a:t>
            </a:r>
            <a:r>
              <a:rPr sz="3200" spc="-10" dirty="0">
                <a:solidFill>
                  <a:srgbClr val="00AFEF"/>
                </a:solidFill>
                <a:latin typeface="Arial Rounded MT Bold" panose="020F0704030504030204" pitchFamily="34" charset="0"/>
                <a:cs typeface="Carlito"/>
              </a:rPr>
              <a:t>cinco  </a:t>
            </a:r>
            <a:r>
              <a:rPr sz="3200" spc="-5" dirty="0">
                <a:solidFill>
                  <a:srgbClr val="00AFEF"/>
                </a:solidFill>
                <a:latin typeface="Arial Rounded MT Bold" panose="020F0704030504030204" pitchFamily="34" charset="0"/>
                <a:cs typeface="Carlito"/>
              </a:rPr>
              <a:t>líneas </a:t>
            </a:r>
            <a:r>
              <a:rPr sz="3200" dirty="0">
                <a:solidFill>
                  <a:srgbClr val="00AFEF"/>
                </a:solidFill>
                <a:latin typeface="Arial Rounded MT Bold" panose="020F0704030504030204" pitchFamily="34" charset="0"/>
                <a:cs typeface="Carlito"/>
              </a:rPr>
              <a:t>y </a:t>
            </a:r>
            <a:r>
              <a:rPr sz="3200" spc="-15" dirty="0">
                <a:solidFill>
                  <a:srgbClr val="00AFEF"/>
                </a:solidFill>
                <a:latin typeface="Arial Rounded MT Bold" panose="020F0704030504030204" pitchFamily="34" charset="0"/>
                <a:cs typeface="Carlito"/>
              </a:rPr>
              <a:t>cuatro </a:t>
            </a:r>
            <a:r>
              <a:rPr sz="3200" spc="-5" dirty="0">
                <a:solidFill>
                  <a:srgbClr val="00AFEF"/>
                </a:solidFill>
                <a:latin typeface="Arial Rounded MT Bold" panose="020F0704030504030204" pitchFamily="34" charset="0"/>
                <a:cs typeface="Carlito"/>
              </a:rPr>
              <a:t>espacios; </a:t>
            </a:r>
            <a:r>
              <a:rPr sz="3200" dirty="0">
                <a:solidFill>
                  <a:srgbClr val="00AFEF"/>
                </a:solidFill>
                <a:latin typeface="Arial Rounded MT Bold" panose="020F0704030504030204" pitchFamily="34" charset="0"/>
                <a:cs typeface="Carlito"/>
              </a:rPr>
              <a:t>en él </a:t>
            </a:r>
            <a:r>
              <a:rPr sz="3200" spc="-5" dirty="0">
                <a:solidFill>
                  <a:srgbClr val="00AFEF"/>
                </a:solidFill>
                <a:latin typeface="Arial Rounded MT Bold" panose="020F0704030504030204" pitchFamily="34" charset="0"/>
                <a:cs typeface="Carlito"/>
              </a:rPr>
              <a:t>se </a:t>
            </a:r>
            <a:r>
              <a:rPr sz="3200" spc="-10" dirty="0">
                <a:solidFill>
                  <a:srgbClr val="00AFEF"/>
                </a:solidFill>
                <a:latin typeface="Arial Rounded MT Bold" panose="020F0704030504030204" pitchFamily="34" charset="0"/>
                <a:cs typeface="Carlito"/>
              </a:rPr>
              <a:t>colocan </a:t>
            </a:r>
            <a:r>
              <a:rPr sz="3200" spc="-5" dirty="0">
                <a:solidFill>
                  <a:srgbClr val="00AFEF"/>
                </a:solidFill>
                <a:latin typeface="Arial Rounded MT Bold" panose="020F0704030504030204" pitchFamily="34" charset="0"/>
                <a:cs typeface="Carlito"/>
              </a:rPr>
              <a:t>las  </a:t>
            </a:r>
            <a:r>
              <a:rPr sz="3200" spc="-10" dirty="0">
                <a:solidFill>
                  <a:srgbClr val="00AFEF"/>
                </a:solidFill>
                <a:latin typeface="Arial Rounded MT Bold" panose="020F0704030504030204" pitchFamily="34" charset="0"/>
                <a:cs typeface="Carlito"/>
              </a:rPr>
              <a:t>notas</a:t>
            </a:r>
            <a:r>
              <a:rPr sz="3200" spc="-5" dirty="0">
                <a:solidFill>
                  <a:srgbClr val="00AFEF"/>
                </a:solidFill>
                <a:latin typeface="Arial Rounded MT Bold" panose="020F0704030504030204" pitchFamily="34" charset="0"/>
                <a:cs typeface="Carlito"/>
              </a:rPr>
              <a:t> musicales.</a:t>
            </a:r>
            <a:endParaRPr sz="3200" dirty="0">
              <a:latin typeface="Arial Rounded MT Bold" panose="020F0704030504030204" pitchFamily="34" charset="0"/>
              <a:cs typeface="Carlito"/>
            </a:endParaRPr>
          </a:p>
          <a:p>
            <a:pPr marL="355600" marR="5080" indent="-343535"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  <a:tab pos="2112645" algn="l"/>
              </a:tabLst>
            </a:pPr>
            <a:r>
              <a:rPr sz="3200" spc="-5" dirty="0">
                <a:solidFill>
                  <a:srgbClr val="00AFEF"/>
                </a:solidFill>
                <a:latin typeface="Arial Rounded MT Bold" panose="020F0704030504030204" pitchFamily="34" charset="0"/>
                <a:cs typeface="Carlito"/>
              </a:rPr>
              <a:t>Las</a:t>
            </a:r>
            <a:r>
              <a:rPr sz="3200" spc="20" dirty="0">
                <a:solidFill>
                  <a:srgbClr val="00AFEF"/>
                </a:solidFill>
                <a:latin typeface="Arial Rounded MT Bold" panose="020F0704030504030204" pitchFamily="34" charset="0"/>
                <a:cs typeface="Carlito"/>
              </a:rPr>
              <a:t> </a:t>
            </a:r>
            <a:r>
              <a:rPr sz="3200" spc="-5" dirty="0" err="1">
                <a:solidFill>
                  <a:srgbClr val="00AFEF"/>
                </a:solidFill>
                <a:latin typeface="Arial Rounded MT Bold" panose="020F0704030504030204" pitchFamily="34" charset="0"/>
                <a:cs typeface="Carlito"/>
              </a:rPr>
              <a:t>líneas</a:t>
            </a:r>
            <a:r>
              <a:rPr lang="es-CL" sz="3200" spc="-5" dirty="0">
                <a:solidFill>
                  <a:srgbClr val="00AFEF"/>
                </a:solidFill>
                <a:latin typeface="Arial Rounded MT Bold" panose="020F0704030504030204" pitchFamily="34" charset="0"/>
                <a:cs typeface="Carlito"/>
              </a:rPr>
              <a:t> </a:t>
            </a:r>
            <a:r>
              <a:rPr sz="3200" dirty="0">
                <a:solidFill>
                  <a:srgbClr val="00AFEF"/>
                </a:solidFill>
                <a:latin typeface="Arial Rounded MT Bold" panose="020F0704030504030204" pitchFamily="34" charset="0"/>
                <a:cs typeface="Carlito"/>
              </a:rPr>
              <a:t>y espacios se </a:t>
            </a:r>
            <a:r>
              <a:rPr sz="3200" spc="-10" dirty="0">
                <a:solidFill>
                  <a:srgbClr val="00AFEF"/>
                </a:solidFill>
                <a:latin typeface="Arial Rounded MT Bold" panose="020F0704030504030204" pitchFamily="34" charset="0"/>
                <a:cs typeface="Carlito"/>
              </a:rPr>
              <a:t>cuentan </a:t>
            </a:r>
            <a:r>
              <a:rPr sz="3200" dirty="0">
                <a:solidFill>
                  <a:srgbClr val="00AFEF"/>
                </a:solidFill>
                <a:latin typeface="Arial Rounded MT Bold" panose="020F0704030504030204" pitchFamily="34" charset="0"/>
                <a:cs typeface="Carlito"/>
              </a:rPr>
              <a:t>de abajo</a:t>
            </a:r>
            <a:r>
              <a:rPr sz="3200" spc="-65" dirty="0">
                <a:solidFill>
                  <a:srgbClr val="00AFEF"/>
                </a:solidFill>
                <a:latin typeface="Arial Rounded MT Bold" panose="020F0704030504030204" pitchFamily="34" charset="0"/>
                <a:cs typeface="Carlito"/>
              </a:rPr>
              <a:t> </a:t>
            </a:r>
            <a:r>
              <a:rPr sz="3200" spc="-20" dirty="0">
                <a:solidFill>
                  <a:srgbClr val="00AFEF"/>
                </a:solidFill>
                <a:latin typeface="Arial Rounded MT Bold" panose="020F0704030504030204" pitchFamily="34" charset="0"/>
                <a:cs typeface="Carlito"/>
              </a:rPr>
              <a:t>para  </a:t>
            </a:r>
            <a:r>
              <a:rPr sz="3200" dirty="0">
                <a:solidFill>
                  <a:srgbClr val="00AFEF"/>
                </a:solidFill>
                <a:latin typeface="Arial Rounded MT Bold" panose="020F0704030504030204" pitchFamily="34" charset="0"/>
                <a:cs typeface="Carlito"/>
              </a:rPr>
              <a:t>arriba.</a:t>
            </a:r>
            <a:endParaRPr sz="3200" dirty="0">
              <a:latin typeface="Arial Rounded MT Bold" panose="020F0704030504030204" pitchFamily="34" charset="0"/>
              <a:cs typeface="Carlito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3200400" y="4343401"/>
            <a:ext cx="6400800" cy="2113915"/>
            <a:chOff x="2339339" y="4284711"/>
            <a:chExt cx="5113020" cy="1580515"/>
          </a:xfrm>
        </p:grpSpPr>
        <p:sp>
          <p:nvSpPr>
            <p:cNvPr id="5" name="object 5"/>
            <p:cNvSpPr/>
            <p:nvPr/>
          </p:nvSpPr>
          <p:spPr>
            <a:xfrm>
              <a:off x="2339339" y="4284711"/>
              <a:ext cx="4379975" cy="1580284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6731507" y="4509516"/>
              <a:ext cx="721360" cy="864235"/>
            </a:xfrm>
            <a:custGeom>
              <a:avLst/>
              <a:gdLst/>
              <a:ahLst/>
              <a:cxnLst/>
              <a:rect l="l" t="t" r="r" b="b"/>
              <a:pathLst>
                <a:path w="721359" h="864235">
                  <a:moveTo>
                    <a:pt x="360425" y="0"/>
                  </a:moveTo>
                  <a:lnTo>
                    <a:pt x="0" y="360425"/>
                  </a:lnTo>
                  <a:lnTo>
                    <a:pt x="180213" y="360425"/>
                  </a:lnTo>
                  <a:lnTo>
                    <a:pt x="180213" y="864107"/>
                  </a:lnTo>
                  <a:lnTo>
                    <a:pt x="540639" y="864107"/>
                  </a:lnTo>
                  <a:lnTo>
                    <a:pt x="540639" y="360425"/>
                  </a:lnTo>
                  <a:lnTo>
                    <a:pt x="720851" y="360425"/>
                  </a:lnTo>
                  <a:lnTo>
                    <a:pt x="360425" y="0"/>
                  </a:lnTo>
                  <a:close/>
                </a:path>
              </a:pathLst>
            </a:custGeom>
            <a:solidFill>
              <a:srgbClr val="F01B5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CuadroTexto 6"/>
          <p:cNvSpPr txBox="1"/>
          <p:nvPr/>
        </p:nvSpPr>
        <p:spPr>
          <a:xfrm>
            <a:off x="2971800" y="457200"/>
            <a:ext cx="5486400" cy="646331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L" sz="3600" dirty="0">
                <a:latin typeface="Arial Rounded MT Bold" panose="020F0704030504030204" pitchFamily="34" charset="0"/>
              </a:rPr>
              <a:t>EL PENTAGRAMA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/>
          <p:nvPr/>
        </p:nvSpPr>
        <p:spPr>
          <a:xfrm>
            <a:off x="8976961" y="260604"/>
            <a:ext cx="1006763" cy="107559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Rectángulo 11"/>
          <p:cNvSpPr/>
          <p:nvPr/>
        </p:nvSpPr>
        <p:spPr>
          <a:xfrm>
            <a:off x="1740304" y="268452"/>
            <a:ext cx="7175097" cy="153888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Actividad: </a:t>
            </a:r>
            <a:r>
              <a:rPr lang="es-ES" sz="40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Copia el siguiente </a:t>
            </a:r>
          </a:p>
          <a:p>
            <a:pPr algn="ctr"/>
            <a:r>
              <a:rPr lang="es-ES" sz="40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cuadro en tu cuaderno.</a:t>
            </a:r>
          </a:p>
        </p:txBody>
      </p:sp>
      <p:pic>
        <p:nvPicPr>
          <p:cNvPr id="1026" name="Picture 2" descr="Imagen de figuras musicales y fracciones.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98" t="24014" r="25212" b="33438"/>
          <a:stretch/>
        </p:blipFill>
        <p:spPr bwMode="auto">
          <a:xfrm>
            <a:off x="2751651" y="2667000"/>
            <a:ext cx="6248401" cy="388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uadroTexto 1"/>
          <p:cNvSpPr txBox="1"/>
          <p:nvPr/>
        </p:nvSpPr>
        <p:spPr>
          <a:xfrm>
            <a:off x="2751651" y="2133600"/>
            <a:ext cx="6225310" cy="400110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L" sz="2000" dirty="0">
                <a:latin typeface="Arial Rounded MT Bold" panose="020F0704030504030204" pitchFamily="34" charset="0"/>
              </a:rPr>
              <a:t>DURACIÓN DE LAS FIGURAS MUSICALES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quivalencias entre las figuras musicales. | Enseñanza musical, Actividades  de educación musical, Música de escuela primari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1321918"/>
            <a:ext cx="6172200" cy="4888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CuadroTexto 9"/>
          <p:cNvSpPr txBox="1"/>
          <p:nvPr/>
        </p:nvSpPr>
        <p:spPr>
          <a:xfrm>
            <a:off x="0" y="609600"/>
            <a:ext cx="7620000" cy="461665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L" sz="2400" dirty="0">
                <a:latin typeface="Arial Rounded MT Bold" panose="020F0704030504030204" pitchFamily="34" charset="0"/>
              </a:rPr>
              <a:t>EQUIVALENCIA DE LAS FIGURAS MUSICALES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2120265" y="1905001"/>
            <a:ext cx="7951470" cy="25634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3535">
              <a:spcBef>
                <a:spcPts val="105"/>
              </a:spcBef>
              <a:buFont typeface="Arial"/>
              <a:buChar char="•"/>
              <a:tabLst>
                <a:tab pos="355600" algn="l"/>
                <a:tab pos="356235" algn="l"/>
                <a:tab pos="5716905" algn="l"/>
              </a:tabLst>
            </a:pPr>
            <a:r>
              <a:rPr sz="3200" spc="-10" dirty="0">
                <a:solidFill>
                  <a:srgbClr val="D50092"/>
                </a:solidFill>
                <a:latin typeface="Carlito"/>
                <a:cs typeface="Carlito"/>
              </a:rPr>
              <a:t>Reciben </a:t>
            </a:r>
            <a:r>
              <a:rPr sz="3200" dirty="0">
                <a:solidFill>
                  <a:srgbClr val="D50092"/>
                </a:solidFill>
                <a:latin typeface="Carlito"/>
                <a:cs typeface="Carlito"/>
              </a:rPr>
              <a:t>el </a:t>
            </a:r>
            <a:r>
              <a:rPr sz="3200" spc="-10" dirty="0">
                <a:solidFill>
                  <a:srgbClr val="D50092"/>
                </a:solidFill>
                <a:latin typeface="Carlito"/>
                <a:cs typeface="Carlito"/>
              </a:rPr>
              <a:t>nombre </a:t>
            </a:r>
            <a:r>
              <a:rPr sz="3200" dirty="0">
                <a:solidFill>
                  <a:srgbClr val="D50092"/>
                </a:solidFill>
                <a:latin typeface="Carlito"/>
                <a:cs typeface="Carlito"/>
              </a:rPr>
              <a:t>de </a:t>
            </a:r>
            <a:r>
              <a:rPr sz="3200" spc="-10" dirty="0">
                <a:solidFill>
                  <a:srgbClr val="D50092"/>
                </a:solidFill>
                <a:latin typeface="Carlito"/>
                <a:cs typeface="Carlito"/>
              </a:rPr>
              <a:t>notas </a:t>
            </a:r>
            <a:r>
              <a:rPr sz="3200" spc="-5" dirty="0">
                <a:solidFill>
                  <a:srgbClr val="D50092"/>
                </a:solidFill>
                <a:latin typeface="Carlito"/>
                <a:cs typeface="Carlito"/>
              </a:rPr>
              <a:t>musicales </a:t>
            </a:r>
            <a:r>
              <a:rPr sz="3200" dirty="0">
                <a:solidFill>
                  <a:srgbClr val="D50092"/>
                </a:solidFill>
                <a:latin typeface="Carlito"/>
                <a:cs typeface="Carlito"/>
              </a:rPr>
              <a:t>a las  </a:t>
            </a:r>
            <a:r>
              <a:rPr sz="3200" spc="-10" dirty="0">
                <a:solidFill>
                  <a:srgbClr val="D50092"/>
                </a:solidFill>
                <a:latin typeface="Carlito"/>
                <a:cs typeface="Carlito"/>
              </a:rPr>
              <a:t>figuras </a:t>
            </a:r>
            <a:r>
              <a:rPr sz="3200" spc="-5" dirty="0">
                <a:solidFill>
                  <a:srgbClr val="D50092"/>
                </a:solidFill>
                <a:latin typeface="Carlito"/>
                <a:cs typeface="Carlito"/>
              </a:rPr>
              <a:t>musicales que</a:t>
            </a:r>
            <a:r>
              <a:rPr sz="3200" spc="50" dirty="0">
                <a:solidFill>
                  <a:srgbClr val="D50092"/>
                </a:solidFill>
                <a:latin typeface="Carlito"/>
                <a:cs typeface="Carlito"/>
              </a:rPr>
              <a:t> </a:t>
            </a:r>
            <a:r>
              <a:rPr sz="3200" spc="-5" dirty="0">
                <a:solidFill>
                  <a:srgbClr val="D50092"/>
                </a:solidFill>
                <a:latin typeface="Carlito"/>
                <a:cs typeface="Carlito"/>
              </a:rPr>
              <a:t>se</a:t>
            </a:r>
            <a:r>
              <a:rPr sz="3200" spc="15" dirty="0">
                <a:solidFill>
                  <a:srgbClr val="D50092"/>
                </a:solidFill>
                <a:latin typeface="Carlito"/>
                <a:cs typeface="Carlito"/>
              </a:rPr>
              <a:t> </a:t>
            </a:r>
            <a:r>
              <a:rPr sz="3200" spc="-10" dirty="0">
                <a:solidFill>
                  <a:srgbClr val="D50092"/>
                </a:solidFill>
                <a:latin typeface="Carlito"/>
                <a:cs typeface="Carlito"/>
              </a:rPr>
              <a:t>ubican	</a:t>
            </a:r>
            <a:r>
              <a:rPr sz="3200" dirty="0">
                <a:solidFill>
                  <a:srgbClr val="D50092"/>
                </a:solidFill>
                <a:latin typeface="Carlito"/>
                <a:cs typeface="Carlito"/>
              </a:rPr>
              <a:t>en el  </a:t>
            </a:r>
            <a:r>
              <a:rPr sz="3200" spc="-15" dirty="0">
                <a:solidFill>
                  <a:srgbClr val="D50092"/>
                </a:solidFill>
                <a:latin typeface="Carlito"/>
                <a:cs typeface="Carlito"/>
              </a:rPr>
              <a:t>pentagrama </a:t>
            </a:r>
            <a:r>
              <a:rPr sz="3200" spc="-20" dirty="0">
                <a:solidFill>
                  <a:srgbClr val="D50092"/>
                </a:solidFill>
                <a:latin typeface="Carlito"/>
                <a:cs typeface="Carlito"/>
              </a:rPr>
              <a:t>para </a:t>
            </a:r>
            <a:r>
              <a:rPr sz="3200" spc="-10" dirty="0">
                <a:solidFill>
                  <a:srgbClr val="D50092"/>
                </a:solidFill>
                <a:latin typeface="Carlito"/>
                <a:cs typeface="Carlito"/>
              </a:rPr>
              <a:t>crear </a:t>
            </a:r>
            <a:r>
              <a:rPr sz="3200" dirty="0">
                <a:solidFill>
                  <a:srgbClr val="D50092"/>
                </a:solidFill>
                <a:latin typeface="Carlito"/>
                <a:cs typeface="Carlito"/>
              </a:rPr>
              <a:t>melodías </a:t>
            </a:r>
            <a:r>
              <a:rPr sz="3200" spc="-5" dirty="0">
                <a:solidFill>
                  <a:srgbClr val="D50092"/>
                </a:solidFill>
                <a:latin typeface="Carlito"/>
                <a:cs typeface="Carlito"/>
              </a:rPr>
              <a:t>de </a:t>
            </a:r>
            <a:r>
              <a:rPr sz="3200" spc="-10" dirty="0">
                <a:solidFill>
                  <a:srgbClr val="D50092"/>
                </a:solidFill>
                <a:latin typeface="Carlito"/>
                <a:cs typeface="Carlito"/>
              </a:rPr>
              <a:t>acuerdo </a:t>
            </a:r>
            <a:r>
              <a:rPr sz="3200" dirty="0">
                <a:solidFill>
                  <a:srgbClr val="D50092"/>
                </a:solidFill>
                <a:latin typeface="Carlito"/>
                <a:cs typeface="Carlito"/>
              </a:rPr>
              <a:t>a  la </a:t>
            </a:r>
            <a:r>
              <a:rPr sz="3200" spc="-10" dirty="0">
                <a:solidFill>
                  <a:srgbClr val="D50092"/>
                </a:solidFill>
                <a:latin typeface="Carlito"/>
                <a:cs typeface="Carlito"/>
              </a:rPr>
              <a:t>entonación </a:t>
            </a:r>
            <a:r>
              <a:rPr sz="3200" dirty="0">
                <a:solidFill>
                  <a:srgbClr val="D50092"/>
                </a:solidFill>
                <a:latin typeface="Carlito"/>
                <a:cs typeface="Carlito"/>
              </a:rPr>
              <a:t>de </a:t>
            </a:r>
            <a:r>
              <a:rPr sz="3200" spc="-5" dirty="0">
                <a:solidFill>
                  <a:srgbClr val="D50092"/>
                </a:solidFill>
                <a:latin typeface="Carlito"/>
                <a:cs typeface="Carlito"/>
              </a:rPr>
              <a:t>cada</a:t>
            </a:r>
            <a:r>
              <a:rPr sz="3200" spc="-10" dirty="0">
                <a:solidFill>
                  <a:srgbClr val="D50092"/>
                </a:solidFill>
                <a:latin typeface="Carlito"/>
                <a:cs typeface="Carlito"/>
              </a:rPr>
              <a:t> </a:t>
            </a:r>
            <a:r>
              <a:rPr sz="3200" spc="-5" dirty="0">
                <a:solidFill>
                  <a:srgbClr val="D50092"/>
                </a:solidFill>
                <a:latin typeface="Carlito"/>
                <a:cs typeface="Carlito"/>
              </a:rPr>
              <a:t>una.</a:t>
            </a:r>
            <a:endParaRPr sz="3200" dirty="0">
              <a:latin typeface="Carlito"/>
              <a:cs typeface="Carlito"/>
            </a:endParaRPr>
          </a:p>
          <a:p>
            <a:pPr marL="355600" indent="-343535">
              <a:spcBef>
                <a:spcPts val="77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10" dirty="0">
                <a:solidFill>
                  <a:srgbClr val="006FC0"/>
                </a:solidFill>
                <a:latin typeface="Carlito"/>
                <a:cs typeface="Carlito"/>
              </a:rPr>
              <a:t>Do-Re-Mi-Fa-Sol-La-Si.</a:t>
            </a:r>
            <a:endParaRPr sz="3200" dirty="0">
              <a:latin typeface="Carlito"/>
              <a:cs typeface="Carlito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689653" y="4670064"/>
            <a:ext cx="8726887" cy="121046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CuadroTexto 6"/>
          <p:cNvSpPr txBox="1"/>
          <p:nvPr/>
        </p:nvSpPr>
        <p:spPr>
          <a:xfrm>
            <a:off x="0" y="609600"/>
            <a:ext cx="7620000" cy="461665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L" sz="2400" dirty="0">
                <a:latin typeface="Arial Rounded MT Bold" panose="020F0704030504030204" pitchFamily="34" charset="0"/>
              </a:rPr>
              <a:t>LAS NOTAS MUSICALES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130</TotalTime>
  <Words>151</Words>
  <Application>Microsoft Office PowerPoint</Application>
  <PresentationFormat>Panorámica</PresentationFormat>
  <Paragraphs>17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1" baseType="lpstr">
      <vt:lpstr>Arial</vt:lpstr>
      <vt:lpstr>Arial Rounded MT Bold</vt:lpstr>
      <vt:lpstr>Calibri</vt:lpstr>
      <vt:lpstr>Carlito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Rosa</dc:creator>
  <cp:lastModifiedBy>María Eugenia Lucero Martínez</cp:lastModifiedBy>
  <cp:revision>8</cp:revision>
  <dcterms:created xsi:type="dcterms:W3CDTF">2021-04-12T01:41:05Z</dcterms:created>
  <dcterms:modified xsi:type="dcterms:W3CDTF">2021-04-19T11:55:49Z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2015-01-31T00:00:00Z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2021-04-12T00:00:00Z</vt:filetime>
  </property>
</Properties>
</file>