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3"/>
  </p:notesMasterIdLst>
  <p:sldIdLst>
    <p:sldId id="256" r:id="rId2"/>
    <p:sldId id="257" r:id="rId3"/>
    <p:sldId id="258" r:id="rId4"/>
    <p:sldId id="309" r:id="rId5"/>
    <p:sldId id="316" r:id="rId6"/>
    <p:sldId id="259" r:id="rId7"/>
    <p:sldId id="302" r:id="rId8"/>
    <p:sldId id="313" r:id="rId9"/>
    <p:sldId id="314" r:id="rId10"/>
    <p:sldId id="315" r:id="rId11"/>
    <p:sldId id="268" r:id="rId12"/>
  </p:sldIdLst>
  <p:sldSz cx="9144000" cy="5143500" type="screen16x9"/>
  <p:notesSz cx="6858000" cy="9144000"/>
  <p:embeddedFontLst>
    <p:embeddedFont>
      <p:font typeface="Coming Soon" panose="020B0604020202020204" charset="0"/>
      <p:regular r:id="rId14"/>
    </p:embeddedFont>
    <p:embeddedFont>
      <p:font typeface="Concert One" panose="020B0604020202020204" charset="0"/>
      <p:regular r:id="rId15"/>
    </p:embeddedFont>
    <p:embeddedFont>
      <p:font typeface="Roboto Mono Regular"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855A70-28FB-4EF8-9D0A-1E54CF4789F0}">
  <a:tblStyle styleId="{EA855A70-28FB-4EF8-9D0A-1E54CF4789F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853034354b_0_24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853034354b_0_24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324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3088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7499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4240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63806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595959"/>
              </a:buClr>
              <a:buSzPts val="4800"/>
              <a:buNone/>
              <a:defRPr sz="4800" b="0">
                <a:solidFill>
                  <a:srgbClr val="595959"/>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pic>
        <p:nvPicPr>
          <p:cNvPr id="55" name="Google Shape;55;p1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56" name="Google Shape;56;p11"/>
          <p:cNvPicPr preferRelativeResize="0"/>
          <p:nvPr/>
        </p:nvPicPr>
        <p:blipFill rotWithShape="1">
          <a:blip r:embed="rId3">
            <a:alphaModFix/>
          </a:blip>
          <a:srcRect t="16734" r="8892" b="18300"/>
          <a:stretch/>
        </p:blipFill>
        <p:spPr>
          <a:xfrm rot="-5400000">
            <a:off x="4748475" y="480657"/>
            <a:ext cx="2036850" cy="846042"/>
          </a:xfrm>
          <a:prstGeom prst="rect">
            <a:avLst/>
          </a:prstGeom>
          <a:noFill/>
          <a:ln>
            <a:noFill/>
          </a:ln>
        </p:spPr>
      </p:pic>
      <p:pic>
        <p:nvPicPr>
          <p:cNvPr id="57" name="Google Shape;57;p11"/>
          <p:cNvPicPr preferRelativeResize="0"/>
          <p:nvPr/>
        </p:nvPicPr>
        <p:blipFill rotWithShape="1">
          <a:blip r:embed="rId3">
            <a:alphaModFix/>
          </a:blip>
          <a:srcRect t="16734" r="8892" b="18300"/>
          <a:stretch/>
        </p:blipFill>
        <p:spPr>
          <a:xfrm rot="-5400000">
            <a:off x="5339025" y="595407"/>
            <a:ext cx="2036850" cy="846042"/>
          </a:xfrm>
          <a:prstGeom prst="rect">
            <a:avLst/>
          </a:prstGeom>
          <a:noFill/>
          <a:ln>
            <a:noFill/>
          </a:ln>
        </p:spPr>
      </p:pic>
      <p:pic>
        <p:nvPicPr>
          <p:cNvPr id="58" name="Google Shape;58;p11"/>
          <p:cNvPicPr preferRelativeResize="0"/>
          <p:nvPr/>
        </p:nvPicPr>
        <p:blipFill rotWithShape="1">
          <a:blip r:embed="rId4">
            <a:alphaModFix/>
          </a:blip>
          <a:srcRect b="7123"/>
          <a:stretch/>
        </p:blipFill>
        <p:spPr>
          <a:xfrm>
            <a:off x="1974100" y="324738"/>
            <a:ext cx="5195775" cy="4494025"/>
          </a:xfrm>
          <a:prstGeom prst="rect">
            <a:avLst/>
          </a:prstGeom>
          <a:noFill/>
          <a:ln>
            <a:noFill/>
          </a:ln>
        </p:spPr>
      </p:pic>
      <p:sp>
        <p:nvSpPr>
          <p:cNvPr id="59" name="Google Shape;59;p11"/>
          <p:cNvSpPr txBox="1">
            <a:spLocks noGrp="1"/>
          </p:cNvSpPr>
          <p:nvPr>
            <p:ph type="title" hasCustomPrompt="1"/>
          </p:nvPr>
        </p:nvSpPr>
        <p:spPr>
          <a:xfrm>
            <a:off x="2838275" y="1645347"/>
            <a:ext cx="4001700" cy="1137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7200"/>
              <a:buNone/>
              <a:defRPr sz="7200" b="0">
                <a:solidFill>
                  <a:schemeClr val="dk2"/>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60" name="Google Shape;60;p11"/>
          <p:cNvSpPr txBox="1">
            <a:spLocks noGrp="1"/>
          </p:cNvSpPr>
          <p:nvPr>
            <p:ph type="body" idx="1"/>
          </p:nvPr>
        </p:nvSpPr>
        <p:spPr>
          <a:xfrm>
            <a:off x="3335675" y="3062950"/>
            <a:ext cx="30069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dk2"/>
              </a:buClr>
              <a:buSzPts val="1800"/>
              <a:buChar char="●"/>
              <a:defRPr>
                <a:solidFill>
                  <a:schemeClr val="dk2"/>
                </a:solidFill>
              </a:defRPr>
            </a:lvl1pPr>
            <a:lvl2pPr marL="914400" lvl="1" indent="-342900" algn="ctr">
              <a:spcBef>
                <a:spcPts val="1600"/>
              </a:spcBef>
              <a:spcAft>
                <a:spcPts val="0"/>
              </a:spcAft>
              <a:buClr>
                <a:schemeClr val="dk2"/>
              </a:buClr>
              <a:buSzPts val="1800"/>
              <a:buChar char="○"/>
              <a:defRPr sz="1800">
                <a:solidFill>
                  <a:schemeClr val="dk2"/>
                </a:solidFill>
              </a:defRPr>
            </a:lvl2pPr>
            <a:lvl3pPr marL="1371600" lvl="2" indent="-342900" algn="ctr">
              <a:spcBef>
                <a:spcPts val="1600"/>
              </a:spcBef>
              <a:spcAft>
                <a:spcPts val="0"/>
              </a:spcAft>
              <a:buClr>
                <a:schemeClr val="dk2"/>
              </a:buClr>
              <a:buSzPts val="1800"/>
              <a:buChar char="■"/>
              <a:defRPr sz="1800">
                <a:solidFill>
                  <a:schemeClr val="dk2"/>
                </a:solidFill>
              </a:defRPr>
            </a:lvl3pPr>
            <a:lvl4pPr marL="1828800" lvl="3" indent="-342900" algn="ctr">
              <a:spcBef>
                <a:spcPts val="1600"/>
              </a:spcBef>
              <a:spcAft>
                <a:spcPts val="0"/>
              </a:spcAft>
              <a:buClr>
                <a:schemeClr val="dk2"/>
              </a:buClr>
              <a:buSzPts val="1800"/>
              <a:buChar char="●"/>
              <a:defRPr sz="1800">
                <a:solidFill>
                  <a:schemeClr val="dk2"/>
                </a:solidFill>
              </a:defRPr>
            </a:lvl4pPr>
            <a:lvl5pPr marL="2286000" lvl="4" indent="-342900" algn="ctr">
              <a:spcBef>
                <a:spcPts val="1600"/>
              </a:spcBef>
              <a:spcAft>
                <a:spcPts val="0"/>
              </a:spcAft>
              <a:buClr>
                <a:schemeClr val="dk2"/>
              </a:buClr>
              <a:buSzPts val="1800"/>
              <a:buChar char="○"/>
              <a:defRPr sz="1800">
                <a:solidFill>
                  <a:schemeClr val="dk2"/>
                </a:solidFill>
              </a:defRPr>
            </a:lvl5pPr>
            <a:lvl6pPr marL="2743200" lvl="5" indent="-342900" algn="ctr">
              <a:spcBef>
                <a:spcPts val="1600"/>
              </a:spcBef>
              <a:spcAft>
                <a:spcPts val="0"/>
              </a:spcAft>
              <a:buClr>
                <a:schemeClr val="dk2"/>
              </a:buClr>
              <a:buSzPts val="1800"/>
              <a:buChar char="■"/>
              <a:defRPr sz="1800">
                <a:solidFill>
                  <a:schemeClr val="dk2"/>
                </a:solidFill>
              </a:defRPr>
            </a:lvl6pPr>
            <a:lvl7pPr marL="3200400" lvl="6" indent="-342900" algn="ctr">
              <a:spcBef>
                <a:spcPts val="1600"/>
              </a:spcBef>
              <a:spcAft>
                <a:spcPts val="0"/>
              </a:spcAft>
              <a:buClr>
                <a:schemeClr val="dk2"/>
              </a:buClr>
              <a:buSzPts val="1800"/>
              <a:buChar char="●"/>
              <a:defRPr sz="1800">
                <a:solidFill>
                  <a:schemeClr val="dk2"/>
                </a:solidFill>
              </a:defRPr>
            </a:lvl7pPr>
            <a:lvl8pPr marL="3657600" lvl="7" indent="-342900" algn="ctr">
              <a:spcBef>
                <a:spcPts val="1600"/>
              </a:spcBef>
              <a:spcAft>
                <a:spcPts val="0"/>
              </a:spcAft>
              <a:buClr>
                <a:schemeClr val="dk2"/>
              </a:buClr>
              <a:buSzPts val="1800"/>
              <a:buChar char="○"/>
              <a:defRPr sz="1800">
                <a:solidFill>
                  <a:schemeClr val="dk2"/>
                </a:solidFill>
              </a:defRPr>
            </a:lvl8pPr>
            <a:lvl9pPr marL="4114800" lvl="8" indent="-342900" algn="ctr">
              <a:spcBef>
                <a:spcPts val="1600"/>
              </a:spcBef>
              <a:spcAft>
                <a:spcPts val="1600"/>
              </a:spcAft>
              <a:buClr>
                <a:schemeClr val="dk2"/>
              </a:buClr>
              <a:buSzPts val="1800"/>
              <a:buChar char="■"/>
              <a:defRPr sz="1800">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Regular"/>
              <a:buChar char="●"/>
              <a:defRPr sz="1800">
                <a:solidFill>
                  <a:schemeClr val="accent2"/>
                </a:solidFill>
                <a:latin typeface="Roboto Mono Regular"/>
                <a:ea typeface="Roboto Mono Regular"/>
                <a:cs typeface="Roboto Mono Regular"/>
                <a:sym typeface="Roboto Mono Regular"/>
              </a:defRPr>
            </a:lvl1pPr>
            <a:lvl2pPr marL="914400" lvl="1"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2pPr>
            <a:lvl3pPr marL="1371600" lvl="2"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3pPr>
            <a:lvl4pPr marL="1828800" lvl="3"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4pPr>
            <a:lvl5pPr marL="2286000" lvl="4"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5pPr>
            <a:lvl6pPr marL="2743200" lvl="5"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6pPr>
            <a:lvl7pPr marL="3200400" lvl="6"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7pPr>
            <a:lvl8pPr marL="3657600" lvl="7"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8pPr>
            <a:lvl9pPr marL="4114800" lvl="8" indent="-317500">
              <a:lnSpc>
                <a:spcPct val="100000"/>
              </a:lnSpc>
              <a:spcBef>
                <a:spcPts val="1600"/>
              </a:spcBef>
              <a:spcAft>
                <a:spcPts val="160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7" r:id="rId4"/>
    <p:sldLayoutId id="2147483658" r:id="rId5"/>
    <p:sldLayoutId id="2147483659" r:id="rId6"/>
    <p:sldLayoutId id="2147483669" r:id="rId7"/>
    <p:sldLayoutId id="2147483670" r:id="rId8"/>
    <p:sldLayoutId id="2147483671" r:id="rId9"/>
    <p:sldLayoutId id="214748367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li0vzpoQ32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ctrTitle"/>
          </p:nvPr>
        </p:nvSpPr>
        <p:spPr>
          <a:xfrm>
            <a:off x="1532100" y="1290040"/>
            <a:ext cx="6079800" cy="1655100"/>
          </a:xfrm>
          <a:prstGeom prst="rect">
            <a:avLst/>
          </a:prstGeom>
        </p:spPr>
        <p:txBody>
          <a:bodyPr spcFirstLastPara="1" wrap="square" lIns="91425" tIns="91425" rIns="91425" bIns="91425" anchor="b" anchorCtr="0">
            <a:noAutofit/>
          </a:bodyPr>
          <a:lstStyle/>
          <a:p>
            <a:pPr lvl="0"/>
            <a:r>
              <a:rPr lang="es-ES" sz="3600" dirty="0">
                <a:effectLst>
                  <a:outerShdw blurRad="38100" dist="38100" dir="2700000" algn="tl">
                    <a:srgbClr val="C0C0C0"/>
                  </a:outerShdw>
                </a:effectLst>
              </a:rPr>
              <a:t>“MASA, VOLUMEN, TEMPERATURA”</a:t>
            </a:r>
            <a:endParaRPr lang="es-CL" sz="3600" dirty="0"/>
          </a:p>
        </p:txBody>
      </p:sp>
      <p:sp>
        <p:nvSpPr>
          <p:cNvPr id="178" name="Google Shape;178;p29"/>
          <p:cNvSpPr/>
          <p:nvPr/>
        </p:nvSpPr>
        <p:spPr>
          <a:xfrm>
            <a:off x="2640700" y="2929265"/>
            <a:ext cx="617075" cy="15875"/>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179" name="Google Shape;179;p29"/>
          <p:cNvSpPr/>
          <p:nvPr/>
        </p:nvSpPr>
        <p:spPr>
          <a:xfrm>
            <a:off x="5822625" y="2886561"/>
            <a:ext cx="613650" cy="13775"/>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sp>
        <p:nvSpPr>
          <p:cNvPr id="3" name="CuadroTexto 2"/>
          <p:cNvSpPr txBox="1"/>
          <p:nvPr/>
        </p:nvSpPr>
        <p:spPr>
          <a:xfrm>
            <a:off x="3257775" y="3383523"/>
            <a:ext cx="4556189" cy="738664"/>
          </a:xfrm>
          <a:prstGeom prst="rect">
            <a:avLst/>
          </a:prstGeom>
          <a:noFill/>
        </p:spPr>
        <p:txBody>
          <a:bodyPr wrap="square" rtlCol="0">
            <a:spAutoFit/>
          </a:bodyPr>
          <a:lstStyle/>
          <a:p>
            <a:r>
              <a:rPr lang="es-CL" dirty="0"/>
              <a:t>Objetivo: Medir la masa, el volumen y la temperatura de la materia, utilizando instrumentos y unidades de medida apropiados.</a:t>
            </a:r>
            <a:endParaRPr lang="es-CL" sz="1100" dirty="0"/>
          </a:p>
        </p:txBody>
      </p:sp>
      <p:sp>
        <p:nvSpPr>
          <p:cNvPr id="6" name="CuadroTexto 5"/>
          <p:cNvSpPr txBox="1"/>
          <p:nvPr/>
        </p:nvSpPr>
        <p:spPr>
          <a:xfrm>
            <a:off x="1622057" y="3591272"/>
            <a:ext cx="1585173" cy="553998"/>
          </a:xfrm>
          <a:prstGeom prst="rect">
            <a:avLst/>
          </a:prstGeom>
          <a:noFill/>
        </p:spPr>
        <p:txBody>
          <a:bodyPr wrap="square" rtlCol="0">
            <a:spAutoFit/>
          </a:bodyPr>
          <a:lstStyle/>
          <a:p>
            <a:pPr algn="ctr"/>
            <a:r>
              <a:rPr lang="es-CL" sz="1600" dirty="0"/>
              <a:t>4° BÁSICO</a:t>
            </a:r>
          </a:p>
          <a:p>
            <a:endParaRPr lang="es-CL" dirty="0"/>
          </a:p>
        </p:txBody>
      </p:sp>
      <p:pic>
        <p:nvPicPr>
          <p:cNvPr id="7" name="Imagen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22511" y="3878662"/>
            <a:ext cx="784263" cy="783150"/>
          </a:xfrm>
          <a:prstGeom prst="rect">
            <a:avLst/>
          </a:prstGeom>
        </p:spPr>
      </p:pic>
      <p:sp>
        <p:nvSpPr>
          <p:cNvPr id="8" name="CuadroTexto 7"/>
          <p:cNvSpPr txBox="1"/>
          <p:nvPr/>
        </p:nvSpPr>
        <p:spPr>
          <a:xfrm>
            <a:off x="5974773" y="3994510"/>
            <a:ext cx="2722418" cy="307777"/>
          </a:xfrm>
          <a:prstGeom prst="rect">
            <a:avLst/>
          </a:prstGeom>
          <a:noFill/>
        </p:spPr>
        <p:txBody>
          <a:bodyPr wrap="square" rtlCol="0">
            <a:spAutoFit/>
          </a:bodyPr>
          <a:lstStyle/>
          <a:p>
            <a:r>
              <a:rPr lang="es-CL" dirty="0"/>
              <a:t>Ciencias Naturales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467245" y="1230191"/>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467245" y="1697421"/>
            <a:ext cx="2036850" cy="846042"/>
          </a:xfrm>
          <a:prstGeom prst="rect">
            <a:avLst/>
          </a:prstGeom>
          <a:noFill/>
          <a:ln>
            <a:noFill/>
          </a:ln>
        </p:spPr>
      </p:pic>
      <p:sp>
        <p:nvSpPr>
          <p:cNvPr id="16" name="14 CuadroTexto"/>
          <p:cNvSpPr txBox="1"/>
          <p:nvPr/>
        </p:nvSpPr>
        <p:spPr>
          <a:xfrm>
            <a:off x="2177430" y="861747"/>
            <a:ext cx="4954889" cy="461665"/>
          </a:xfrm>
          <a:prstGeom prst="rect">
            <a:avLst/>
          </a:prstGeom>
          <a:noFill/>
        </p:spPr>
        <p:txBody>
          <a:bodyPr wrap="square" rtlCol="0">
            <a:spAutoFit/>
          </a:bodyPr>
          <a:lstStyle/>
          <a:p>
            <a:r>
              <a:rPr lang="es-CL" sz="2400" b="1" dirty="0">
                <a:solidFill>
                  <a:schemeClr val="accent4">
                    <a:lumMod val="75000"/>
                  </a:schemeClr>
                </a:solidFill>
                <a:latin typeface="Concert One" panose="020B0604020202020204" charset="0"/>
              </a:rPr>
              <a:t>Medir y comparar la temperatura</a:t>
            </a:r>
          </a:p>
        </p:txBody>
      </p:sp>
      <p:sp>
        <p:nvSpPr>
          <p:cNvPr id="17" name="6 CuadroTexto"/>
          <p:cNvSpPr txBox="1"/>
          <p:nvPr/>
        </p:nvSpPr>
        <p:spPr>
          <a:xfrm>
            <a:off x="2288943" y="1361063"/>
            <a:ext cx="2336846" cy="2462213"/>
          </a:xfrm>
          <a:prstGeom prst="rect">
            <a:avLst/>
          </a:prstGeom>
          <a:noFill/>
        </p:spPr>
        <p:txBody>
          <a:bodyPr wrap="square" rtlCol="0">
            <a:spAutoFit/>
          </a:bodyPr>
          <a:lstStyle/>
          <a:p>
            <a:r>
              <a:rPr lang="es-CL" b="1" dirty="0"/>
              <a:t>Puedes usar diferentes escalas para medir la </a:t>
            </a:r>
            <a:r>
              <a:rPr lang="es-CL" b="1" dirty="0">
                <a:solidFill>
                  <a:srgbClr val="FFC000"/>
                </a:solidFill>
              </a:rPr>
              <a:t>temperatura.</a:t>
            </a:r>
          </a:p>
          <a:p>
            <a:endParaRPr lang="es-CL" b="1" dirty="0"/>
          </a:p>
          <a:p>
            <a:r>
              <a:rPr lang="es-CL" b="1" dirty="0"/>
              <a:t>La escala Celsius suele utilizarse en ciencias y es la escala más habitual en Chile.</a:t>
            </a:r>
          </a:p>
          <a:p>
            <a:endParaRPr lang="es-CL" b="1" dirty="0"/>
          </a:p>
          <a:p>
            <a:r>
              <a:rPr lang="es-CL" b="1" dirty="0">
                <a:solidFill>
                  <a:srgbClr val="FFC000"/>
                </a:solidFill>
              </a:rPr>
              <a:t>Los grados Celsius se escriben como °C.</a:t>
            </a:r>
          </a:p>
        </p:txBody>
      </p:sp>
      <p:pic>
        <p:nvPicPr>
          <p:cNvPr id="8" name="Picture 2" descr="Resultado de imagen para temperatura de agu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7798" y="1697421"/>
            <a:ext cx="2159995" cy="171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67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1"/>
          <p:cNvSpPr txBox="1">
            <a:spLocks noGrp="1"/>
          </p:cNvSpPr>
          <p:nvPr>
            <p:ph type="title"/>
          </p:nvPr>
        </p:nvSpPr>
        <p:spPr>
          <a:xfrm>
            <a:off x="2838275" y="1645347"/>
            <a:ext cx="4001700" cy="113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muchas</a:t>
            </a:r>
            <a:endParaRPr dirty="0"/>
          </a:p>
        </p:txBody>
      </p:sp>
      <p:pic>
        <p:nvPicPr>
          <p:cNvPr id="390" name="Google Shape;390;p41"/>
          <p:cNvPicPr preferRelativeResize="0"/>
          <p:nvPr/>
        </p:nvPicPr>
        <p:blipFill rotWithShape="1">
          <a:blip r:embed="rId3">
            <a:alphaModFix amt="78000"/>
          </a:blip>
          <a:srcRect l="19967"/>
          <a:stretch/>
        </p:blipFill>
        <p:spPr>
          <a:xfrm rot="3044709">
            <a:off x="2397403" y="714063"/>
            <a:ext cx="1470368" cy="758224"/>
          </a:xfrm>
          <a:prstGeom prst="rect">
            <a:avLst/>
          </a:prstGeom>
          <a:noFill/>
          <a:ln>
            <a:noFill/>
          </a:ln>
        </p:spPr>
      </p:pic>
      <p:pic>
        <p:nvPicPr>
          <p:cNvPr id="391" name="Google Shape;391;p41"/>
          <p:cNvPicPr preferRelativeResize="0"/>
          <p:nvPr/>
        </p:nvPicPr>
        <p:blipFill>
          <a:blip r:embed="rId4">
            <a:alphaModFix/>
          </a:blip>
          <a:stretch>
            <a:fillRect/>
          </a:stretch>
        </p:blipFill>
        <p:spPr>
          <a:xfrm>
            <a:off x="3448050" y="2592985"/>
            <a:ext cx="2610150" cy="325925"/>
          </a:xfrm>
          <a:prstGeom prst="rect">
            <a:avLst/>
          </a:prstGeom>
          <a:noFill/>
          <a:ln>
            <a:noFill/>
          </a:ln>
        </p:spPr>
      </p:pic>
      <p:sp>
        <p:nvSpPr>
          <p:cNvPr id="7" name="Google Shape;388;p41"/>
          <p:cNvSpPr txBox="1">
            <a:spLocks/>
          </p:cNvSpPr>
          <p:nvPr/>
        </p:nvSpPr>
        <p:spPr>
          <a:xfrm>
            <a:off x="2838275" y="2549719"/>
            <a:ext cx="4001700" cy="1137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7200"/>
              <a:buFont typeface="Concert One"/>
              <a:buNone/>
              <a:defRPr sz="7200" b="0" i="0" u="none" strike="noStrike" cap="none">
                <a:solidFill>
                  <a:schemeClr val="dk2"/>
                </a:solidFill>
                <a:latin typeface="Concert One"/>
                <a:ea typeface="Concert One"/>
                <a:cs typeface="Concert One"/>
                <a:sym typeface="Concert One"/>
              </a:defRPr>
            </a:lvl1pPr>
            <a:lvl2pPr marR="0" lvl="1"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9pPr>
          </a:lstStyle>
          <a:p>
            <a:r>
              <a:rPr lang="es-CL" dirty="0"/>
              <a:t>gracias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p>
            <a:pPr lvl="0"/>
            <a:r>
              <a:rPr lang="es-CL" dirty="0"/>
              <a:t>OBSERVA EL SIGUIENTE VIDEO:</a:t>
            </a:r>
            <a:endParaRPr dirty="0"/>
          </a:p>
        </p:txBody>
      </p:sp>
      <p:sp>
        <p:nvSpPr>
          <p:cNvPr id="3" name="CuadroTexto 2"/>
          <p:cNvSpPr txBox="1"/>
          <p:nvPr/>
        </p:nvSpPr>
        <p:spPr>
          <a:xfrm>
            <a:off x="1620982" y="1283875"/>
            <a:ext cx="6577445" cy="1938992"/>
          </a:xfrm>
          <a:prstGeom prst="rect">
            <a:avLst/>
          </a:prstGeom>
          <a:noFill/>
        </p:spPr>
        <p:txBody>
          <a:bodyPr wrap="square" rtlCol="0">
            <a:spAutoFit/>
          </a:bodyPr>
          <a:lstStyle/>
          <a:p>
            <a:r>
              <a:rPr lang="es-CL" sz="4000" dirty="0">
                <a:hlinkClick r:id="rId3"/>
              </a:rPr>
              <a:t>https://www.youtube.com/watch?v=li0vzpoQ32E</a:t>
            </a:r>
            <a:endParaRPr lang="es-CL" sz="4000" dirty="0"/>
          </a:p>
          <a:p>
            <a:endParaRPr lang="es-CL"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idx="8"/>
          </p:nvPr>
        </p:nvSpPr>
        <p:spPr>
          <a:xfrm>
            <a:off x="540326" y="615144"/>
            <a:ext cx="3565207" cy="572700"/>
          </a:xfrm>
          <a:prstGeom prst="rect">
            <a:avLst/>
          </a:prstGeom>
        </p:spPr>
        <p:txBody>
          <a:bodyPr spcFirstLastPara="1" wrap="square" lIns="91425" tIns="91425" rIns="91425" bIns="91425" anchor="t" anchorCtr="0">
            <a:noAutofit/>
          </a:bodyPr>
          <a:lstStyle/>
          <a:p>
            <a:r>
              <a:rPr lang="es-CL" dirty="0"/>
              <a:t>¿Qué es la materia?</a:t>
            </a:r>
          </a:p>
        </p:txBody>
      </p:sp>
      <p:sp>
        <p:nvSpPr>
          <p:cNvPr id="195" name="Google Shape;195;p31"/>
          <p:cNvSpPr/>
          <p:nvPr/>
        </p:nvSpPr>
        <p:spPr>
          <a:xfrm>
            <a:off x="7639575" y="711175"/>
            <a:ext cx="674863" cy="488424"/>
          </a:xfrm>
          <a:custGeom>
            <a:avLst/>
            <a:gdLst/>
            <a:ahLst/>
            <a:cxnLst/>
            <a:rect l="l" t="t" r="r" b="b"/>
            <a:pathLst>
              <a:path w="35347" h="25582" extrusionOk="0">
                <a:moveTo>
                  <a:pt x="32086" y="1331"/>
                </a:moveTo>
                <a:cubicBezTo>
                  <a:pt x="32060" y="1725"/>
                  <a:pt x="32014" y="2116"/>
                  <a:pt x="31884" y="2511"/>
                </a:cubicBezTo>
                <a:cubicBezTo>
                  <a:pt x="31710" y="3037"/>
                  <a:pt x="31422" y="3448"/>
                  <a:pt x="31140" y="3873"/>
                </a:cubicBezTo>
                <a:lnTo>
                  <a:pt x="31140" y="3875"/>
                </a:lnTo>
                <a:cubicBezTo>
                  <a:pt x="31045" y="3802"/>
                  <a:pt x="30957" y="3717"/>
                  <a:pt x="30879" y="3626"/>
                </a:cubicBezTo>
                <a:cubicBezTo>
                  <a:pt x="30960" y="3537"/>
                  <a:pt x="31004" y="3420"/>
                  <a:pt x="31004" y="3300"/>
                </a:cubicBezTo>
                <a:cubicBezTo>
                  <a:pt x="31012" y="2456"/>
                  <a:pt x="31170" y="1364"/>
                  <a:pt x="32086" y="1331"/>
                </a:cubicBezTo>
                <a:close/>
                <a:moveTo>
                  <a:pt x="33448" y="2151"/>
                </a:moveTo>
                <a:lnTo>
                  <a:pt x="33448" y="2151"/>
                </a:lnTo>
                <a:cubicBezTo>
                  <a:pt x="33674" y="2664"/>
                  <a:pt x="33586" y="3318"/>
                  <a:pt x="33167" y="3795"/>
                </a:cubicBezTo>
                <a:cubicBezTo>
                  <a:pt x="33046" y="3933"/>
                  <a:pt x="32896" y="4044"/>
                  <a:pt x="32729" y="4118"/>
                </a:cubicBezTo>
                <a:cubicBezTo>
                  <a:pt x="33098" y="3528"/>
                  <a:pt x="33326" y="2819"/>
                  <a:pt x="33448" y="2151"/>
                </a:cubicBezTo>
                <a:close/>
                <a:moveTo>
                  <a:pt x="32524" y="1387"/>
                </a:moveTo>
                <a:cubicBezTo>
                  <a:pt x="32540" y="1390"/>
                  <a:pt x="32555" y="1392"/>
                  <a:pt x="32571" y="1397"/>
                </a:cubicBezTo>
                <a:cubicBezTo>
                  <a:pt x="32884" y="1486"/>
                  <a:pt x="33123" y="1661"/>
                  <a:pt x="33289" y="1878"/>
                </a:cubicBezTo>
                <a:cubicBezTo>
                  <a:pt x="33081" y="2445"/>
                  <a:pt x="32804" y="2943"/>
                  <a:pt x="32503" y="3432"/>
                </a:cubicBezTo>
                <a:cubicBezTo>
                  <a:pt x="32416" y="3432"/>
                  <a:pt x="32336" y="3480"/>
                  <a:pt x="32295" y="3557"/>
                </a:cubicBezTo>
                <a:cubicBezTo>
                  <a:pt x="32169" y="3777"/>
                  <a:pt x="32049" y="4000"/>
                  <a:pt x="31925" y="4221"/>
                </a:cubicBezTo>
                <a:cubicBezTo>
                  <a:pt x="31817" y="4204"/>
                  <a:pt x="31712" y="4175"/>
                  <a:pt x="31611" y="4138"/>
                </a:cubicBezTo>
                <a:cubicBezTo>
                  <a:pt x="32171" y="3413"/>
                  <a:pt x="32513" y="2340"/>
                  <a:pt x="32524" y="1387"/>
                </a:cubicBezTo>
                <a:close/>
                <a:moveTo>
                  <a:pt x="9407" y="5159"/>
                </a:moveTo>
                <a:cubicBezTo>
                  <a:pt x="10187" y="6580"/>
                  <a:pt x="10603" y="7882"/>
                  <a:pt x="10645" y="9398"/>
                </a:cubicBezTo>
                <a:cubicBezTo>
                  <a:pt x="10279" y="9775"/>
                  <a:pt x="9939" y="10175"/>
                  <a:pt x="9627" y="10596"/>
                </a:cubicBezTo>
                <a:lnTo>
                  <a:pt x="9626" y="10596"/>
                </a:lnTo>
                <a:cubicBezTo>
                  <a:pt x="9570" y="10548"/>
                  <a:pt x="9511" y="10506"/>
                  <a:pt x="9457" y="10455"/>
                </a:cubicBezTo>
                <a:cubicBezTo>
                  <a:pt x="8958" y="9988"/>
                  <a:pt x="8631" y="9478"/>
                  <a:pt x="8445" y="8950"/>
                </a:cubicBezTo>
                <a:cubicBezTo>
                  <a:pt x="8239" y="7563"/>
                  <a:pt x="8522" y="6110"/>
                  <a:pt x="9407" y="5159"/>
                </a:cubicBezTo>
                <a:close/>
                <a:moveTo>
                  <a:pt x="14031" y="4662"/>
                </a:moveTo>
                <a:lnTo>
                  <a:pt x="14031" y="4662"/>
                </a:lnTo>
                <a:cubicBezTo>
                  <a:pt x="15409" y="5488"/>
                  <a:pt x="16195" y="7133"/>
                  <a:pt x="15661" y="8877"/>
                </a:cubicBezTo>
                <a:lnTo>
                  <a:pt x="15659" y="8877"/>
                </a:lnTo>
                <a:cubicBezTo>
                  <a:pt x="15430" y="9624"/>
                  <a:pt x="15018" y="10217"/>
                  <a:pt x="14503" y="10657"/>
                </a:cubicBezTo>
                <a:cubicBezTo>
                  <a:pt x="15162" y="8733"/>
                  <a:pt x="15142" y="6226"/>
                  <a:pt x="14031" y="4662"/>
                </a:cubicBezTo>
                <a:close/>
                <a:moveTo>
                  <a:pt x="12255" y="4111"/>
                </a:moveTo>
                <a:lnTo>
                  <a:pt x="12255" y="4111"/>
                </a:lnTo>
                <a:cubicBezTo>
                  <a:pt x="12734" y="4141"/>
                  <a:pt x="13204" y="4257"/>
                  <a:pt x="13641" y="4456"/>
                </a:cubicBezTo>
                <a:cubicBezTo>
                  <a:pt x="13946" y="5706"/>
                  <a:pt x="14445" y="6784"/>
                  <a:pt x="14438" y="8128"/>
                </a:cubicBezTo>
                <a:cubicBezTo>
                  <a:pt x="14433" y="9221"/>
                  <a:pt x="14153" y="10170"/>
                  <a:pt x="13778" y="11136"/>
                </a:cubicBezTo>
                <a:lnTo>
                  <a:pt x="13777" y="11136"/>
                </a:lnTo>
                <a:cubicBezTo>
                  <a:pt x="13579" y="11237"/>
                  <a:pt x="13371" y="11320"/>
                  <a:pt x="13158" y="11383"/>
                </a:cubicBezTo>
                <a:cubicBezTo>
                  <a:pt x="13508" y="10596"/>
                  <a:pt x="13480" y="9389"/>
                  <a:pt x="13480" y="8738"/>
                </a:cubicBezTo>
                <a:cubicBezTo>
                  <a:pt x="13481" y="7105"/>
                  <a:pt x="13101" y="5512"/>
                  <a:pt x="12255" y="4111"/>
                </a:cubicBezTo>
                <a:close/>
                <a:moveTo>
                  <a:pt x="10574" y="4370"/>
                </a:moveTo>
                <a:cubicBezTo>
                  <a:pt x="11032" y="5394"/>
                  <a:pt x="11434" y="6425"/>
                  <a:pt x="11654" y="7535"/>
                </a:cubicBezTo>
                <a:cubicBezTo>
                  <a:pt x="11731" y="7917"/>
                  <a:pt x="12221" y="10964"/>
                  <a:pt x="11674" y="11503"/>
                </a:cubicBezTo>
                <a:cubicBezTo>
                  <a:pt x="11256" y="11451"/>
                  <a:pt x="10850" y="11331"/>
                  <a:pt x="10471" y="11147"/>
                </a:cubicBezTo>
                <a:cubicBezTo>
                  <a:pt x="10513" y="11076"/>
                  <a:pt x="10551" y="11003"/>
                  <a:pt x="10593" y="10933"/>
                </a:cubicBezTo>
                <a:cubicBezTo>
                  <a:pt x="10613" y="10979"/>
                  <a:pt x="10666" y="11005"/>
                  <a:pt x="10718" y="11005"/>
                </a:cubicBezTo>
                <a:cubicBezTo>
                  <a:pt x="10776" y="11005"/>
                  <a:pt x="10833" y="10974"/>
                  <a:pt x="10849" y="10909"/>
                </a:cubicBezTo>
                <a:cubicBezTo>
                  <a:pt x="10901" y="10692"/>
                  <a:pt x="10939" y="10473"/>
                  <a:pt x="10966" y="10253"/>
                </a:cubicBezTo>
                <a:cubicBezTo>
                  <a:pt x="11086" y="10020"/>
                  <a:pt x="11201" y="9789"/>
                  <a:pt x="11304" y="9554"/>
                </a:cubicBezTo>
                <a:cubicBezTo>
                  <a:pt x="11399" y="9337"/>
                  <a:pt x="11239" y="9113"/>
                  <a:pt x="11045" y="9113"/>
                </a:cubicBezTo>
                <a:cubicBezTo>
                  <a:pt x="11035" y="9113"/>
                  <a:pt x="11025" y="9113"/>
                  <a:pt x="11016" y="9115"/>
                </a:cubicBezTo>
                <a:cubicBezTo>
                  <a:pt x="10959" y="7642"/>
                  <a:pt x="10449" y="6136"/>
                  <a:pt x="9532" y="5039"/>
                </a:cubicBezTo>
                <a:cubicBezTo>
                  <a:pt x="9833" y="4751"/>
                  <a:pt x="10187" y="4523"/>
                  <a:pt x="10574" y="4370"/>
                </a:cubicBezTo>
                <a:close/>
                <a:moveTo>
                  <a:pt x="12017" y="4105"/>
                </a:moveTo>
                <a:cubicBezTo>
                  <a:pt x="12017" y="4115"/>
                  <a:pt x="12020" y="4125"/>
                  <a:pt x="12023" y="4134"/>
                </a:cubicBezTo>
                <a:cubicBezTo>
                  <a:pt x="12459" y="5230"/>
                  <a:pt x="12828" y="6325"/>
                  <a:pt x="12963" y="7502"/>
                </a:cubicBezTo>
                <a:cubicBezTo>
                  <a:pt x="13008" y="7897"/>
                  <a:pt x="13034" y="10935"/>
                  <a:pt x="12588" y="11499"/>
                </a:cubicBezTo>
                <a:lnTo>
                  <a:pt x="12586" y="11499"/>
                </a:lnTo>
                <a:cubicBezTo>
                  <a:pt x="12468" y="11513"/>
                  <a:pt x="12349" y="11524"/>
                  <a:pt x="12230" y="11527"/>
                </a:cubicBezTo>
                <a:cubicBezTo>
                  <a:pt x="12489" y="10895"/>
                  <a:pt x="12334" y="9818"/>
                  <a:pt x="12313" y="9394"/>
                </a:cubicBezTo>
                <a:cubicBezTo>
                  <a:pt x="12224" y="7606"/>
                  <a:pt x="11756" y="5824"/>
                  <a:pt x="10864" y="4269"/>
                </a:cubicBezTo>
                <a:cubicBezTo>
                  <a:pt x="11115" y="4193"/>
                  <a:pt x="11375" y="4142"/>
                  <a:pt x="11637" y="4117"/>
                </a:cubicBezTo>
                <a:cubicBezTo>
                  <a:pt x="11766" y="4105"/>
                  <a:pt x="11891" y="4105"/>
                  <a:pt x="12017" y="4105"/>
                </a:cubicBezTo>
                <a:close/>
                <a:moveTo>
                  <a:pt x="25741" y="16319"/>
                </a:moveTo>
                <a:cubicBezTo>
                  <a:pt x="26033" y="16319"/>
                  <a:pt x="26325" y="16353"/>
                  <a:pt x="26608" y="16425"/>
                </a:cubicBezTo>
                <a:cubicBezTo>
                  <a:pt x="26757" y="16463"/>
                  <a:pt x="26903" y="16513"/>
                  <a:pt x="27044" y="16574"/>
                </a:cubicBezTo>
                <a:cubicBezTo>
                  <a:pt x="28124" y="17916"/>
                  <a:pt x="26413" y="20133"/>
                  <a:pt x="25036" y="20799"/>
                </a:cubicBezTo>
                <a:cubicBezTo>
                  <a:pt x="24616" y="21002"/>
                  <a:pt x="24156" y="21111"/>
                  <a:pt x="23701" y="21111"/>
                </a:cubicBezTo>
                <a:cubicBezTo>
                  <a:pt x="23171" y="21111"/>
                  <a:pt x="22648" y="20963"/>
                  <a:pt x="22200" y="20645"/>
                </a:cubicBezTo>
                <a:cubicBezTo>
                  <a:pt x="21851" y="20398"/>
                  <a:pt x="21618" y="20077"/>
                  <a:pt x="21492" y="19731"/>
                </a:cubicBezTo>
                <a:cubicBezTo>
                  <a:pt x="21476" y="19396"/>
                  <a:pt x="21503" y="19061"/>
                  <a:pt x="21572" y="18733"/>
                </a:cubicBezTo>
                <a:cubicBezTo>
                  <a:pt x="21617" y="18728"/>
                  <a:pt x="21662" y="18715"/>
                  <a:pt x="21702" y="18694"/>
                </a:cubicBezTo>
                <a:cubicBezTo>
                  <a:pt x="22164" y="18440"/>
                  <a:pt x="22446" y="18033"/>
                  <a:pt x="22768" y="17649"/>
                </a:cubicBezTo>
                <a:cubicBezTo>
                  <a:pt x="23416" y="18221"/>
                  <a:pt x="24064" y="18791"/>
                  <a:pt x="24704" y="19359"/>
                </a:cubicBezTo>
                <a:cubicBezTo>
                  <a:pt x="24857" y="19496"/>
                  <a:pt x="25027" y="19554"/>
                  <a:pt x="25190" y="19554"/>
                </a:cubicBezTo>
                <a:cubicBezTo>
                  <a:pt x="25767" y="19554"/>
                  <a:pt x="26268" y="18836"/>
                  <a:pt x="25734" y="18328"/>
                </a:cubicBezTo>
                <a:cubicBezTo>
                  <a:pt x="25166" y="17789"/>
                  <a:pt x="24597" y="17246"/>
                  <a:pt x="24027" y="16699"/>
                </a:cubicBezTo>
                <a:cubicBezTo>
                  <a:pt x="24563" y="16456"/>
                  <a:pt x="25153" y="16319"/>
                  <a:pt x="25741" y="16319"/>
                </a:cubicBezTo>
                <a:close/>
                <a:moveTo>
                  <a:pt x="27895" y="17098"/>
                </a:moveTo>
                <a:cubicBezTo>
                  <a:pt x="28227" y="17383"/>
                  <a:pt x="28508" y="17724"/>
                  <a:pt x="28723" y="18106"/>
                </a:cubicBezTo>
                <a:cubicBezTo>
                  <a:pt x="28458" y="19552"/>
                  <a:pt x="27924" y="20816"/>
                  <a:pt x="26655" y="21718"/>
                </a:cubicBezTo>
                <a:cubicBezTo>
                  <a:pt x="25884" y="22266"/>
                  <a:pt x="25025" y="22582"/>
                  <a:pt x="24076" y="22639"/>
                </a:cubicBezTo>
                <a:cubicBezTo>
                  <a:pt x="24017" y="22642"/>
                  <a:pt x="23950" y="22644"/>
                  <a:pt x="23875" y="22644"/>
                </a:cubicBezTo>
                <a:cubicBezTo>
                  <a:pt x="23571" y="22644"/>
                  <a:pt x="23149" y="22613"/>
                  <a:pt x="22716" y="22526"/>
                </a:cubicBezTo>
                <a:cubicBezTo>
                  <a:pt x="22231" y="22010"/>
                  <a:pt x="21886" y="21431"/>
                  <a:pt x="21690" y="20830"/>
                </a:cubicBezTo>
                <a:lnTo>
                  <a:pt x="21690" y="20830"/>
                </a:lnTo>
                <a:cubicBezTo>
                  <a:pt x="22236" y="21348"/>
                  <a:pt x="23021" y="21617"/>
                  <a:pt x="23774" y="21617"/>
                </a:cubicBezTo>
                <a:cubicBezTo>
                  <a:pt x="23888" y="21617"/>
                  <a:pt x="24001" y="21610"/>
                  <a:pt x="24112" y="21598"/>
                </a:cubicBezTo>
                <a:cubicBezTo>
                  <a:pt x="25882" y="21400"/>
                  <a:pt x="28208" y="18898"/>
                  <a:pt x="27895" y="17098"/>
                </a:cubicBezTo>
                <a:close/>
                <a:moveTo>
                  <a:pt x="4132" y="21347"/>
                </a:moveTo>
                <a:lnTo>
                  <a:pt x="4132" y="21347"/>
                </a:lnTo>
                <a:cubicBezTo>
                  <a:pt x="4450" y="21713"/>
                  <a:pt x="4661" y="22218"/>
                  <a:pt x="4648" y="22688"/>
                </a:cubicBezTo>
                <a:cubicBezTo>
                  <a:pt x="4476" y="22239"/>
                  <a:pt x="4293" y="21798"/>
                  <a:pt x="4132" y="21347"/>
                </a:cubicBezTo>
                <a:close/>
                <a:moveTo>
                  <a:pt x="2094" y="22062"/>
                </a:moveTo>
                <a:cubicBezTo>
                  <a:pt x="2166" y="22580"/>
                  <a:pt x="2241" y="23104"/>
                  <a:pt x="2354" y="23612"/>
                </a:cubicBezTo>
                <a:cubicBezTo>
                  <a:pt x="2209" y="23502"/>
                  <a:pt x="2084" y="23367"/>
                  <a:pt x="1985" y="23213"/>
                </a:cubicBezTo>
                <a:cubicBezTo>
                  <a:pt x="1858" y="23010"/>
                  <a:pt x="1761" y="22723"/>
                  <a:pt x="1712" y="22412"/>
                </a:cubicBezTo>
                <a:cubicBezTo>
                  <a:pt x="1816" y="22378"/>
                  <a:pt x="1908" y="22323"/>
                  <a:pt x="1972" y="22248"/>
                </a:cubicBezTo>
                <a:cubicBezTo>
                  <a:pt x="2019" y="22190"/>
                  <a:pt x="2059" y="22128"/>
                  <a:pt x="2094" y="22062"/>
                </a:cubicBezTo>
                <a:close/>
                <a:moveTo>
                  <a:pt x="29081" y="18929"/>
                </a:moveTo>
                <a:lnTo>
                  <a:pt x="29081" y="18930"/>
                </a:lnTo>
                <a:cubicBezTo>
                  <a:pt x="29363" y="19840"/>
                  <a:pt x="29336" y="20848"/>
                  <a:pt x="28921" y="21706"/>
                </a:cubicBezTo>
                <a:cubicBezTo>
                  <a:pt x="28288" y="23017"/>
                  <a:pt x="26888" y="23727"/>
                  <a:pt x="25492" y="23727"/>
                </a:cubicBezTo>
                <a:cubicBezTo>
                  <a:pt x="24668" y="23727"/>
                  <a:pt x="23846" y="23480"/>
                  <a:pt x="23183" y="22963"/>
                </a:cubicBezTo>
                <a:lnTo>
                  <a:pt x="23183" y="22963"/>
                </a:lnTo>
                <a:cubicBezTo>
                  <a:pt x="23552" y="23022"/>
                  <a:pt x="23905" y="23051"/>
                  <a:pt x="24198" y="23051"/>
                </a:cubicBezTo>
                <a:cubicBezTo>
                  <a:pt x="24347" y="23051"/>
                  <a:pt x="24480" y="23044"/>
                  <a:pt x="24592" y="23029"/>
                </a:cubicBezTo>
                <a:cubicBezTo>
                  <a:pt x="26773" y="22734"/>
                  <a:pt x="28616" y="21040"/>
                  <a:pt x="29081" y="18929"/>
                </a:cubicBezTo>
                <a:close/>
                <a:moveTo>
                  <a:pt x="3135" y="20825"/>
                </a:moveTo>
                <a:cubicBezTo>
                  <a:pt x="3311" y="20825"/>
                  <a:pt x="3491" y="20875"/>
                  <a:pt x="3656" y="20961"/>
                </a:cubicBezTo>
                <a:cubicBezTo>
                  <a:pt x="3657" y="20976"/>
                  <a:pt x="3661" y="20993"/>
                  <a:pt x="3663" y="21009"/>
                </a:cubicBezTo>
                <a:cubicBezTo>
                  <a:pt x="3656" y="21030"/>
                  <a:pt x="3647" y="21051"/>
                  <a:pt x="3641" y="21072"/>
                </a:cubicBezTo>
                <a:cubicBezTo>
                  <a:pt x="3621" y="21137"/>
                  <a:pt x="3651" y="21196"/>
                  <a:pt x="3697" y="21233"/>
                </a:cubicBezTo>
                <a:cubicBezTo>
                  <a:pt x="3821" y="21992"/>
                  <a:pt x="4033" y="22752"/>
                  <a:pt x="4420" y="23383"/>
                </a:cubicBezTo>
                <a:cubicBezTo>
                  <a:pt x="4377" y="23441"/>
                  <a:pt x="4329" y="23494"/>
                  <a:pt x="4277" y="23544"/>
                </a:cubicBezTo>
                <a:lnTo>
                  <a:pt x="4276" y="23544"/>
                </a:lnTo>
                <a:cubicBezTo>
                  <a:pt x="4147" y="23661"/>
                  <a:pt x="3999" y="23755"/>
                  <a:pt x="3838" y="23822"/>
                </a:cubicBezTo>
                <a:cubicBezTo>
                  <a:pt x="3681" y="23377"/>
                  <a:pt x="3463" y="22951"/>
                  <a:pt x="3325" y="22494"/>
                </a:cubicBezTo>
                <a:cubicBezTo>
                  <a:pt x="3162" y="21951"/>
                  <a:pt x="3080" y="21394"/>
                  <a:pt x="2974" y="20839"/>
                </a:cubicBezTo>
                <a:cubicBezTo>
                  <a:pt x="3027" y="20830"/>
                  <a:pt x="3081" y="20825"/>
                  <a:pt x="3135" y="20825"/>
                </a:cubicBezTo>
                <a:close/>
                <a:moveTo>
                  <a:pt x="2618" y="21003"/>
                </a:moveTo>
                <a:lnTo>
                  <a:pt x="2618" y="21003"/>
                </a:lnTo>
                <a:cubicBezTo>
                  <a:pt x="2610" y="21938"/>
                  <a:pt x="2832" y="23104"/>
                  <a:pt x="3325" y="23932"/>
                </a:cubicBezTo>
                <a:cubicBezTo>
                  <a:pt x="3310" y="23933"/>
                  <a:pt x="3294" y="23933"/>
                  <a:pt x="3278" y="23933"/>
                </a:cubicBezTo>
                <a:cubicBezTo>
                  <a:pt x="3134" y="23933"/>
                  <a:pt x="2991" y="23913"/>
                  <a:pt x="2853" y="23872"/>
                </a:cubicBezTo>
                <a:cubicBezTo>
                  <a:pt x="2744" y="23067"/>
                  <a:pt x="2516" y="22253"/>
                  <a:pt x="2314" y="21464"/>
                </a:cubicBezTo>
                <a:cubicBezTo>
                  <a:pt x="2350" y="21361"/>
                  <a:pt x="2400" y="21260"/>
                  <a:pt x="2462" y="21169"/>
                </a:cubicBezTo>
                <a:cubicBezTo>
                  <a:pt x="2506" y="21107"/>
                  <a:pt x="2558" y="21051"/>
                  <a:pt x="2618" y="21003"/>
                </a:cubicBezTo>
                <a:close/>
                <a:moveTo>
                  <a:pt x="32126" y="1"/>
                </a:moveTo>
                <a:cubicBezTo>
                  <a:pt x="31323" y="1"/>
                  <a:pt x="30546" y="369"/>
                  <a:pt x="30075" y="1049"/>
                </a:cubicBezTo>
                <a:cubicBezTo>
                  <a:pt x="29894" y="1313"/>
                  <a:pt x="29762" y="1606"/>
                  <a:pt x="29685" y="1915"/>
                </a:cubicBezTo>
                <a:cubicBezTo>
                  <a:pt x="29466" y="2456"/>
                  <a:pt x="29447" y="3070"/>
                  <a:pt x="29668" y="3630"/>
                </a:cubicBezTo>
                <a:cubicBezTo>
                  <a:pt x="29978" y="4415"/>
                  <a:pt x="30637" y="4960"/>
                  <a:pt x="31382" y="5195"/>
                </a:cubicBezTo>
                <a:cubicBezTo>
                  <a:pt x="30546" y="6732"/>
                  <a:pt x="29755" y="8294"/>
                  <a:pt x="29009" y="9878"/>
                </a:cubicBezTo>
                <a:cubicBezTo>
                  <a:pt x="28225" y="11546"/>
                  <a:pt x="27286" y="13351"/>
                  <a:pt x="26770" y="15158"/>
                </a:cubicBezTo>
                <a:cubicBezTo>
                  <a:pt x="26431" y="15086"/>
                  <a:pt x="26084" y="15051"/>
                  <a:pt x="25737" y="15051"/>
                </a:cubicBezTo>
                <a:cubicBezTo>
                  <a:pt x="25060" y="15051"/>
                  <a:pt x="24380" y="15183"/>
                  <a:pt x="23751" y="15430"/>
                </a:cubicBezTo>
                <a:cubicBezTo>
                  <a:pt x="23471" y="15476"/>
                  <a:pt x="23197" y="15553"/>
                  <a:pt x="22935" y="15660"/>
                </a:cubicBezTo>
                <a:cubicBezTo>
                  <a:pt x="20905" y="13737"/>
                  <a:pt x="18830" y="11837"/>
                  <a:pt x="16633" y="10158"/>
                </a:cubicBezTo>
                <a:cubicBezTo>
                  <a:pt x="16751" y="9931"/>
                  <a:pt x="16852" y="9696"/>
                  <a:pt x="16936" y="9456"/>
                </a:cubicBezTo>
                <a:cubicBezTo>
                  <a:pt x="18116" y="5988"/>
                  <a:pt x="15474" y="2670"/>
                  <a:pt x="12008" y="2670"/>
                </a:cubicBezTo>
                <a:cubicBezTo>
                  <a:pt x="11713" y="2670"/>
                  <a:pt x="11413" y="2694"/>
                  <a:pt x="11109" y="2743"/>
                </a:cubicBezTo>
                <a:cubicBezTo>
                  <a:pt x="7757" y="3292"/>
                  <a:pt x="5808" y="7543"/>
                  <a:pt x="7713" y="10306"/>
                </a:cubicBezTo>
                <a:cubicBezTo>
                  <a:pt x="7866" y="10571"/>
                  <a:pt x="8043" y="10822"/>
                  <a:pt x="8242" y="11054"/>
                </a:cubicBezTo>
                <a:cubicBezTo>
                  <a:pt x="8437" y="11277"/>
                  <a:pt x="8650" y="11485"/>
                  <a:pt x="8877" y="11673"/>
                </a:cubicBezTo>
                <a:cubicBezTo>
                  <a:pt x="8169" y="12760"/>
                  <a:pt x="7533" y="13914"/>
                  <a:pt x="6898" y="14949"/>
                </a:cubicBezTo>
                <a:cubicBezTo>
                  <a:pt x="6032" y="16364"/>
                  <a:pt x="5044" y="17822"/>
                  <a:pt x="4317" y="19357"/>
                </a:cubicBezTo>
                <a:cubicBezTo>
                  <a:pt x="3940" y="19175"/>
                  <a:pt x="3537" y="19084"/>
                  <a:pt x="3136" y="19084"/>
                </a:cubicBezTo>
                <a:cubicBezTo>
                  <a:pt x="2551" y="19084"/>
                  <a:pt x="1971" y="19278"/>
                  <a:pt x="1493" y="19666"/>
                </a:cubicBezTo>
                <a:cubicBezTo>
                  <a:pt x="1421" y="19724"/>
                  <a:pt x="1353" y="19788"/>
                  <a:pt x="1288" y="19853"/>
                </a:cubicBezTo>
                <a:cubicBezTo>
                  <a:pt x="1005" y="19986"/>
                  <a:pt x="760" y="20189"/>
                  <a:pt x="578" y="20442"/>
                </a:cubicBezTo>
                <a:cubicBezTo>
                  <a:pt x="3" y="21266"/>
                  <a:pt x="0" y="22476"/>
                  <a:pt x="318" y="23394"/>
                </a:cubicBezTo>
                <a:cubicBezTo>
                  <a:pt x="793" y="24766"/>
                  <a:pt x="2029" y="25582"/>
                  <a:pt x="3317" y="25582"/>
                </a:cubicBezTo>
                <a:cubicBezTo>
                  <a:pt x="3993" y="25582"/>
                  <a:pt x="4683" y="25357"/>
                  <a:pt x="5286" y="24870"/>
                </a:cubicBezTo>
                <a:cubicBezTo>
                  <a:pt x="6926" y="23545"/>
                  <a:pt x="6474" y="21038"/>
                  <a:pt x="4975" y="19786"/>
                </a:cubicBezTo>
                <a:cubicBezTo>
                  <a:pt x="5861" y="18451"/>
                  <a:pt x="6601" y="16991"/>
                  <a:pt x="7440" y="15647"/>
                </a:cubicBezTo>
                <a:cubicBezTo>
                  <a:pt x="8141" y="14525"/>
                  <a:pt x="8983" y="13408"/>
                  <a:pt x="9754" y="12263"/>
                </a:cubicBezTo>
                <a:cubicBezTo>
                  <a:pt x="10515" y="12669"/>
                  <a:pt x="11345" y="12866"/>
                  <a:pt x="12168" y="12866"/>
                </a:cubicBezTo>
                <a:cubicBezTo>
                  <a:pt x="13591" y="12866"/>
                  <a:pt x="14989" y="12276"/>
                  <a:pt x="15959" y="11158"/>
                </a:cubicBezTo>
                <a:cubicBezTo>
                  <a:pt x="17703" y="13071"/>
                  <a:pt x="19638" y="14863"/>
                  <a:pt x="21595" y="16608"/>
                </a:cubicBezTo>
                <a:cubicBezTo>
                  <a:pt x="20579" y="17737"/>
                  <a:pt x="20201" y="19474"/>
                  <a:pt x="20622" y="21087"/>
                </a:cubicBezTo>
                <a:cubicBezTo>
                  <a:pt x="20529" y="21504"/>
                  <a:pt x="20700" y="21849"/>
                  <a:pt x="21021" y="22127"/>
                </a:cubicBezTo>
                <a:cubicBezTo>
                  <a:pt x="21030" y="22145"/>
                  <a:pt x="21037" y="22162"/>
                  <a:pt x="21047" y="22181"/>
                </a:cubicBezTo>
                <a:cubicBezTo>
                  <a:pt x="21464" y="22969"/>
                  <a:pt x="22080" y="23635"/>
                  <a:pt x="22834" y="24112"/>
                </a:cubicBezTo>
                <a:cubicBezTo>
                  <a:pt x="23111" y="24337"/>
                  <a:pt x="23434" y="24500"/>
                  <a:pt x="23779" y="24592"/>
                </a:cubicBezTo>
                <a:cubicBezTo>
                  <a:pt x="24377" y="24820"/>
                  <a:pt x="25014" y="24938"/>
                  <a:pt x="25653" y="24938"/>
                </a:cubicBezTo>
                <a:cubicBezTo>
                  <a:pt x="26938" y="24938"/>
                  <a:pt x="28232" y="24460"/>
                  <a:pt x="29242" y="23441"/>
                </a:cubicBezTo>
                <a:cubicBezTo>
                  <a:pt x="31489" y="21171"/>
                  <a:pt x="30665" y="17008"/>
                  <a:pt x="27890" y="15554"/>
                </a:cubicBezTo>
                <a:cubicBezTo>
                  <a:pt x="27687" y="15450"/>
                  <a:pt x="27477" y="15363"/>
                  <a:pt x="27260" y="15293"/>
                </a:cubicBezTo>
                <a:cubicBezTo>
                  <a:pt x="28160" y="13554"/>
                  <a:pt x="28800" y="11634"/>
                  <a:pt x="29632" y="9868"/>
                </a:cubicBezTo>
                <a:cubicBezTo>
                  <a:pt x="30359" y="8325"/>
                  <a:pt x="31134" y="6808"/>
                  <a:pt x="31942" y="5308"/>
                </a:cubicBezTo>
                <a:cubicBezTo>
                  <a:pt x="32029" y="5316"/>
                  <a:pt x="32117" y="5321"/>
                  <a:pt x="32204" y="5321"/>
                </a:cubicBezTo>
                <a:cubicBezTo>
                  <a:pt x="32892" y="5321"/>
                  <a:pt x="33575" y="5053"/>
                  <a:pt x="34071" y="4464"/>
                </a:cubicBezTo>
                <a:cubicBezTo>
                  <a:pt x="35347" y="2948"/>
                  <a:pt x="34697" y="521"/>
                  <a:pt x="32711" y="67"/>
                </a:cubicBezTo>
                <a:cubicBezTo>
                  <a:pt x="32517" y="22"/>
                  <a:pt x="32320" y="1"/>
                  <a:pt x="32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1"/>
          <p:cNvSpPr/>
          <p:nvPr/>
        </p:nvSpPr>
        <p:spPr>
          <a:xfrm>
            <a:off x="7125750" y="544900"/>
            <a:ext cx="564034" cy="445373"/>
          </a:xfrm>
          <a:custGeom>
            <a:avLst/>
            <a:gdLst/>
            <a:ahLst/>
            <a:cxnLst/>
            <a:rect l="l" t="t" r="r" b="b"/>
            <a:pathLst>
              <a:path w="39020" h="30811" extrusionOk="0">
                <a:moveTo>
                  <a:pt x="30681" y="3474"/>
                </a:moveTo>
                <a:cubicBezTo>
                  <a:pt x="32090" y="5955"/>
                  <a:pt x="33478" y="8448"/>
                  <a:pt x="34883" y="10930"/>
                </a:cubicBezTo>
                <a:cubicBezTo>
                  <a:pt x="35369" y="11788"/>
                  <a:pt x="35855" y="12647"/>
                  <a:pt x="36340" y="13505"/>
                </a:cubicBezTo>
                <a:cubicBezTo>
                  <a:pt x="34784" y="12409"/>
                  <a:pt x="33095" y="11459"/>
                  <a:pt x="31412" y="10597"/>
                </a:cubicBezTo>
                <a:cubicBezTo>
                  <a:pt x="29978" y="9864"/>
                  <a:pt x="28301" y="8917"/>
                  <a:pt x="26670" y="8527"/>
                </a:cubicBezTo>
                <a:cubicBezTo>
                  <a:pt x="27959" y="6807"/>
                  <a:pt x="29296" y="5122"/>
                  <a:pt x="30681" y="3474"/>
                </a:cubicBezTo>
                <a:close/>
                <a:moveTo>
                  <a:pt x="29411" y="1254"/>
                </a:moveTo>
                <a:cubicBezTo>
                  <a:pt x="29708" y="1768"/>
                  <a:pt x="30001" y="2286"/>
                  <a:pt x="30296" y="2802"/>
                </a:cubicBezTo>
                <a:cubicBezTo>
                  <a:pt x="30250" y="2825"/>
                  <a:pt x="30209" y="2858"/>
                  <a:pt x="30176" y="2898"/>
                </a:cubicBezTo>
                <a:cubicBezTo>
                  <a:pt x="28464" y="4922"/>
                  <a:pt x="26824" y="7005"/>
                  <a:pt x="25256" y="9144"/>
                </a:cubicBezTo>
                <a:cubicBezTo>
                  <a:pt x="24435" y="10273"/>
                  <a:pt x="23639" y="11420"/>
                  <a:pt x="22870" y="12586"/>
                </a:cubicBezTo>
                <a:cubicBezTo>
                  <a:pt x="22370" y="13341"/>
                  <a:pt x="21985" y="14172"/>
                  <a:pt x="21048" y="14438"/>
                </a:cubicBezTo>
                <a:cubicBezTo>
                  <a:pt x="20343" y="14637"/>
                  <a:pt x="19521" y="14657"/>
                  <a:pt x="18799" y="14757"/>
                </a:cubicBezTo>
                <a:cubicBezTo>
                  <a:pt x="15724" y="15183"/>
                  <a:pt x="12643" y="15575"/>
                  <a:pt x="9548" y="15813"/>
                </a:cubicBezTo>
                <a:cubicBezTo>
                  <a:pt x="6956" y="16012"/>
                  <a:pt x="4377" y="15977"/>
                  <a:pt x="1788" y="16009"/>
                </a:cubicBezTo>
                <a:cubicBezTo>
                  <a:pt x="1837" y="15879"/>
                  <a:pt x="1855" y="15736"/>
                  <a:pt x="1816" y="15615"/>
                </a:cubicBezTo>
                <a:cubicBezTo>
                  <a:pt x="1798" y="15556"/>
                  <a:pt x="1778" y="15497"/>
                  <a:pt x="1759" y="15438"/>
                </a:cubicBezTo>
                <a:cubicBezTo>
                  <a:pt x="1745" y="15392"/>
                  <a:pt x="1726" y="15347"/>
                  <a:pt x="1703" y="15306"/>
                </a:cubicBezTo>
                <a:cubicBezTo>
                  <a:pt x="10986" y="10717"/>
                  <a:pt x="20120" y="5833"/>
                  <a:pt x="29411" y="1254"/>
                </a:cubicBezTo>
                <a:close/>
                <a:moveTo>
                  <a:pt x="26395" y="8892"/>
                </a:moveTo>
                <a:cubicBezTo>
                  <a:pt x="28004" y="9838"/>
                  <a:pt x="29911" y="10434"/>
                  <a:pt x="31549" y="11326"/>
                </a:cubicBezTo>
                <a:cubicBezTo>
                  <a:pt x="33390" y="12329"/>
                  <a:pt x="35083" y="13505"/>
                  <a:pt x="36814" y="14674"/>
                </a:cubicBezTo>
                <a:cubicBezTo>
                  <a:pt x="36810" y="14693"/>
                  <a:pt x="36810" y="14712"/>
                  <a:pt x="36805" y="14732"/>
                </a:cubicBezTo>
                <a:cubicBezTo>
                  <a:pt x="36673" y="15199"/>
                  <a:pt x="36153" y="15305"/>
                  <a:pt x="35745" y="15521"/>
                </a:cubicBezTo>
                <a:cubicBezTo>
                  <a:pt x="33939" y="16469"/>
                  <a:pt x="32140" y="17429"/>
                  <a:pt x="30339" y="18384"/>
                </a:cubicBezTo>
                <a:lnTo>
                  <a:pt x="10312" y="29005"/>
                </a:lnTo>
                <a:cubicBezTo>
                  <a:pt x="10650" y="26988"/>
                  <a:pt x="10593" y="24814"/>
                  <a:pt x="10861" y="22800"/>
                </a:cubicBezTo>
                <a:cubicBezTo>
                  <a:pt x="11148" y="20642"/>
                  <a:pt x="11717" y="18486"/>
                  <a:pt x="11935" y="16319"/>
                </a:cubicBezTo>
                <a:cubicBezTo>
                  <a:pt x="14570" y="16042"/>
                  <a:pt x="17185" y="15652"/>
                  <a:pt x="19712" y="15320"/>
                </a:cubicBezTo>
                <a:cubicBezTo>
                  <a:pt x="20602" y="15204"/>
                  <a:pt x="21612" y="15215"/>
                  <a:pt x="22318" y="14591"/>
                </a:cubicBezTo>
                <a:cubicBezTo>
                  <a:pt x="23239" y="13777"/>
                  <a:pt x="23839" y="12448"/>
                  <a:pt x="24543" y="11446"/>
                </a:cubicBezTo>
                <a:cubicBezTo>
                  <a:pt x="25149" y="10585"/>
                  <a:pt x="25769" y="9736"/>
                  <a:pt x="26395" y="8892"/>
                </a:cubicBezTo>
                <a:close/>
                <a:moveTo>
                  <a:pt x="11565" y="16355"/>
                </a:moveTo>
                <a:cubicBezTo>
                  <a:pt x="10848" y="18447"/>
                  <a:pt x="10590" y="20799"/>
                  <a:pt x="10286" y="22960"/>
                </a:cubicBezTo>
                <a:cubicBezTo>
                  <a:pt x="10010" y="24932"/>
                  <a:pt x="9540" y="27177"/>
                  <a:pt x="9673" y="29206"/>
                </a:cubicBezTo>
                <a:cubicBezTo>
                  <a:pt x="8215" y="27203"/>
                  <a:pt x="6825" y="25154"/>
                  <a:pt x="5529" y="23041"/>
                </a:cubicBezTo>
                <a:cubicBezTo>
                  <a:pt x="4815" y="21877"/>
                  <a:pt x="4127" y="20697"/>
                  <a:pt x="3466" y="19503"/>
                </a:cubicBezTo>
                <a:cubicBezTo>
                  <a:pt x="3136" y="18907"/>
                  <a:pt x="2811" y="18305"/>
                  <a:pt x="2495" y="17701"/>
                </a:cubicBezTo>
                <a:cubicBezTo>
                  <a:pt x="2372" y="17469"/>
                  <a:pt x="2008" y="16935"/>
                  <a:pt x="1782" y="16461"/>
                </a:cubicBezTo>
                <a:lnTo>
                  <a:pt x="1782" y="16461"/>
                </a:lnTo>
                <a:cubicBezTo>
                  <a:pt x="3104" y="16615"/>
                  <a:pt x="4445" y="16680"/>
                  <a:pt x="5796" y="16680"/>
                </a:cubicBezTo>
                <a:cubicBezTo>
                  <a:pt x="7709" y="16680"/>
                  <a:pt x="9641" y="16549"/>
                  <a:pt x="11565" y="16355"/>
                </a:cubicBezTo>
                <a:close/>
                <a:moveTo>
                  <a:pt x="29638" y="1"/>
                </a:moveTo>
                <a:cubicBezTo>
                  <a:pt x="29542" y="1"/>
                  <a:pt x="29444" y="23"/>
                  <a:pt x="29354" y="67"/>
                </a:cubicBezTo>
                <a:cubicBezTo>
                  <a:pt x="19808" y="4672"/>
                  <a:pt x="10218" y="9366"/>
                  <a:pt x="1071" y="14724"/>
                </a:cubicBezTo>
                <a:cubicBezTo>
                  <a:pt x="965" y="14785"/>
                  <a:pt x="908" y="14870"/>
                  <a:pt x="886" y="14959"/>
                </a:cubicBezTo>
                <a:cubicBezTo>
                  <a:pt x="700" y="14987"/>
                  <a:pt x="517" y="15082"/>
                  <a:pt x="443" y="15256"/>
                </a:cubicBezTo>
                <a:cubicBezTo>
                  <a:pt x="1" y="16298"/>
                  <a:pt x="752" y="17207"/>
                  <a:pt x="1237" y="18139"/>
                </a:cubicBezTo>
                <a:cubicBezTo>
                  <a:pt x="1987" y="19577"/>
                  <a:pt x="2773" y="20994"/>
                  <a:pt x="3599" y="22390"/>
                </a:cubicBezTo>
                <a:cubicBezTo>
                  <a:pt x="5248" y="25185"/>
                  <a:pt x="7051" y="27880"/>
                  <a:pt x="8980" y="30488"/>
                </a:cubicBezTo>
                <a:cubicBezTo>
                  <a:pt x="9128" y="30689"/>
                  <a:pt x="9332" y="30810"/>
                  <a:pt x="9556" y="30810"/>
                </a:cubicBezTo>
                <a:cubicBezTo>
                  <a:pt x="9661" y="30810"/>
                  <a:pt x="9771" y="30783"/>
                  <a:pt x="9882" y="30724"/>
                </a:cubicBezTo>
                <a:lnTo>
                  <a:pt x="33215" y="18348"/>
                </a:lnTo>
                <a:cubicBezTo>
                  <a:pt x="34116" y="17871"/>
                  <a:pt x="35016" y="17394"/>
                  <a:pt x="35917" y="16917"/>
                </a:cubicBezTo>
                <a:cubicBezTo>
                  <a:pt x="36568" y="16569"/>
                  <a:pt x="37474" y="16245"/>
                  <a:pt x="37968" y="15675"/>
                </a:cubicBezTo>
                <a:cubicBezTo>
                  <a:pt x="39019" y="14464"/>
                  <a:pt x="37236" y="12516"/>
                  <a:pt x="36631" y="11474"/>
                </a:cubicBezTo>
                <a:cubicBezTo>
                  <a:pt x="34460" y="7732"/>
                  <a:pt x="32244" y="4018"/>
                  <a:pt x="30100" y="262"/>
                </a:cubicBezTo>
                <a:cubicBezTo>
                  <a:pt x="29998" y="84"/>
                  <a:pt x="29822" y="1"/>
                  <a:pt x="296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 name="Google Shape;205;p31"/>
          <p:cNvPicPr preferRelativeResize="0"/>
          <p:nvPr/>
        </p:nvPicPr>
        <p:blipFill>
          <a:blip r:embed="rId3">
            <a:alphaModFix amt="80000"/>
          </a:blip>
          <a:stretch>
            <a:fillRect/>
          </a:stretch>
        </p:blipFill>
        <p:spPr>
          <a:xfrm rot="10164216" flipH="1">
            <a:off x="5160885" y="512571"/>
            <a:ext cx="866623" cy="510031"/>
          </a:xfrm>
          <a:prstGeom prst="rect">
            <a:avLst/>
          </a:prstGeom>
          <a:noFill/>
          <a:ln>
            <a:noFill/>
          </a:ln>
        </p:spPr>
      </p:pic>
      <p:sp>
        <p:nvSpPr>
          <p:cNvPr id="4" name="CuadroTexto 3"/>
          <p:cNvSpPr txBox="1"/>
          <p:nvPr/>
        </p:nvSpPr>
        <p:spPr>
          <a:xfrm>
            <a:off x="665580" y="1111825"/>
            <a:ext cx="3314700" cy="3284041"/>
          </a:xfrm>
          <a:prstGeom prst="rect">
            <a:avLst/>
          </a:prstGeom>
          <a:noFill/>
        </p:spPr>
        <p:txBody>
          <a:bodyPr wrap="square" rtlCol="0">
            <a:spAutoFit/>
          </a:bodyPr>
          <a:lstStyle/>
          <a:p>
            <a:pPr algn="just">
              <a:lnSpc>
                <a:spcPct val="150000"/>
              </a:lnSpc>
            </a:pPr>
            <a:r>
              <a:rPr lang="es-CL" dirty="0"/>
              <a:t>Todo lo que puedes ver, tocar u oler es materia y también hay materia que no puedes ver o tocar, como el aire. Una característica de materia es que ocupa espacio eso se llama volumen. Otra característica de la materia es que tiene masa. La masa la puedes sentir al levantar un objeto. En los gases, cuesta sentir su materia, pero sí la tienen.</a:t>
            </a:r>
          </a:p>
        </p:txBody>
      </p:sp>
      <p:pic>
        <p:nvPicPr>
          <p:cNvPr id="16" name="Picture 6" descr="Resultado de imagen para glob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8276" y="990273"/>
            <a:ext cx="2268860" cy="22688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Resultado de imagen para pelot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9536" y="2822129"/>
            <a:ext cx="1980077" cy="19800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circle(in)">
                                      <p:cBhvr>
                                        <p:cTn id="1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idx="8"/>
          </p:nvPr>
        </p:nvSpPr>
        <p:spPr>
          <a:xfrm>
            <a:off x="540327" y="424825"/>
            <a:ext cx="3565207" cy="572700"/>
          </a:xfrm>
          <a:prstGeom prst="rect">
            <a:avLst/>
          </a:prstGeom>
        </p:spPr>
        <p:txBody>
          <a:bodyPr spcFirstLastPara="1" wrap="square" lIns="91425" tIns="91425" rIns="91425" bIns="91425" anchor="t" anchorCtr="0">
            <a:noAutofit/>
          </a:bodyPr>
          <a:lstStyle/>
          <a:p>
            <a:r>
              <a:rPr lang="es-CL" dirty="0"/>
              <a:t>Características de la materia</a:t>
            </a:r>
          </a:p>
        </p:txBody>
      </p:sp>
      <p:pic>
        <p:nvPicPr>
          <p:cNvPr id="205" name="Google Shape;205;p31"/>
          <p:cNvPicPr preferRelativeResize="0"/>
          <p:nvPr/>
        </p:nvPicPr>
        <p:blipFill>
          <a:blip r:embed="rId3">
            <a:alphaModFix amt="80000"/>
          </a:blip>
          <a:stretch>
            <a:fillRect/>
          </a:stretch>
        </p:blipFill>
        <p:spPr>
          <a:xfrm rot="10164216" flipH="1">
            <a:off x="5085940" y="500158"/>
            <a:ext cx="866623" cy="510031"/>
          </a:xfrm>
          <a:prstGeom prst="rect">
            <a:avLst/>
          </a:prstGeom>
          <a:noFill/>
          <a:ln>
            <a:noFill/>
          </a:ln>
        </p:spPr>
      </p:pic>
      <p:sp>
        <p:nvSpPr>
          <p:cNvPr id="4" name="CuadroTexto 3"/>
          <p:cNvSpPr txBox="1"/>
          <p:nvPr/>
        </p:nvSpPr>
        <p:spPr>
          <a:xfrm>
            <a:off x="540327" y="1400896"/>
            <a:ext cx="3699164" cy="3139321"/>
          </a:xfrm>
          <a:prstGeom prst="rect">
            <a:avLst/>
          </a:prstGeom>
          <a:noFill/>
        </p:spPr>
        <p:txBody>
          <a:bodyPr wrap="square" rtlCol="0">
            <a:spAutoFit/>
          </a:bodyPr>
          <a:lstStyle/>
          <a:p>
            <a:pPr algn="just"/>
            <a:r>
              <a:rPr lang="es-CL" sz="1800" dirty="0"/>
              <a:t>La materia es algo que puedes percibir con uno o más de tus sentidos.</a:t>
            </a:r>
          </a:p>
          <a:p>
            <a:pPr algn="just"/>
            <a:r>
              <a:rPr lang="es-CL" sz="1800" b="1" dirty="0">
                <a:solidFill>
                  <a:srgbClr val="FFC000"/>
                </a:solidFill>
              </a:rPr>
              <a:t>Características: tamaño, forma, color, textura, la dureza.</a:t>
            </a:r>
          </a:p>
          <a:p>
            <a:pPr algn="just"/>
            <a:r>
              <a:rPr lang="es-CL" sz="1800" dirty="0"/>
              <a:t>Las características de un objeto dependen en parte de los materiales de los que está hecho ya sea madera, plástico, goma y los metales son ejemplos de materiales. </a:t>
            </a:r>
          </a:p>
        </p:txBody>
      </p:sp>
      <p:pic>
        <p:nvPicPr>
          <p:cNvPr id="8" name="Picture 8" descr="Resultado de imagen para pelota futbol roj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1072" y="2643308"/>
            <a:ext cx="2037658" cy="19873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Resultado de imagen para pelota futbol plastico"/>
          <p:cNvPicPr>
            <a:picLocks noChangeAspect="1" noChangeArrowheads="1"/>
          </p:cNvPicPr>
          <p:nvPr/>
        </p:nvPicPr>
        <p:blipFill rotWithShape="1">
          <a:blip r:embed="rId5">
            <a:extLst>
              <a:ext uri="{28A0092B-C50C-407E-A947-70E740481C1C}">
                <a14:useLocalDpi xmlns:a14="http://schemas.microsoft.com/office/drawing/2010/main" val="0"/>
              </a:ext>
            </a:extLst>
          </a:blip>
          <a:srcRect l="11765" t="8543" r="13626" b="5190"/>
          <a:stretch/>
        </p:blipFill>
        <p:spPr bwMode="auto">
          <a:xfrm>
            <a:off x="6369683" y="533953"/>
            <a:ext cx="2042025" cy="1909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16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Subtítulo 2"/>
          <p:cNvSpPr>
            <a:spLocks noGrp="1"/>
          </p:cNvSpPr>
          <p:nvPr>
            <p:ph type="subTitle" idx="1"/>
          </p:nvPr>
        </p:nvSpPr>
        <p:spPr/>
        <p:txBody>
          <a:bodyPr/>
          <a:lstStyle/>
          <a:p>
            <a:endParaRPr lang="es-CL"/>
          </a:p>
        </p:txBody>
      </p:sp>
      <p:sp>
        <p:nvSpPr>
          <p:cNvPr id="4" name="Título 3"/>
          <p:cNvSpPr>
            <a:spLocks noGrp="1"/>
          </p:cNvSpPr>
          <p:nvPr>
            <p:ph type="title" idx="2"/>
          </p:nvPr>
        </p:nvSpPr>
        <p:spPr/>
        <p:txBody>
          <a:bodyPr/>
          <a:lstStyle/>
          <a:p>
            <a:endParaRPr lang="es-CL"/>
          </a:p>
        </p:txBody>
      </p:sp>
      <p:sp>
        <p:nvSpPr>
          <p:cNvPr id="5" name="Subtítulo 4"/>
          <p:cNvSpPr>
            <a:spLocks noGrp="1"/>
          </p:cNvSpPr>
          <p:nvPr>
            <p:ph type="subTitle" idx="3"/>
          </p:nvPr>
        </p:nvSpPr>
        <p:spPr/>
        <p:txBody>
          <a:bodyPr/>
          <a:lstStyle/>
          <a:p>
            <a:endParaRPr lang="es-CL"/>
          </a:p>
        </p:txBody>
      </p:sp>
      <p:sp>
        <p:nvSpPr>
          <p:cNvPr id="6" name="Título 5"/>
          <p:cNvSpPr>
            <a:spLocks noGrp="1"/>
          </p:cNvSpPr>
          <p:nvPr>
            <p:ph type="title" idx="4"/>
          </p:nvPr>
        </p:nvSpPr>
        <p:spPr/>
        <p:txBody>
          <a:bodyPr/>
          <a:lstStyle/>
          <a:p>
            <a:endParaRPr lang="es-CL"/>
          </a:p>
        </p:txBody>
      </p:sp>
      <p:sp>
        <p:nvSpPr>
          <p:cNvPr id="7" name="Subtítulo 6"/>
          <p:cNvSpPr>
            <a:spLocks noGrp="1"/>
          </p:cNvSpPr>
          <p:nvPr>
            <p:ph type="subTitle" idx="5"/>
          </p:nvPr>
        </p:nvSpPr>
        <p:spPr/>
        <p:txBody>
          <a:bodyPr/>
          <a:lstStyle/>
          <a:p>
            <a:endParaRPr lang="es-CL"/>
          </a:p>
        </p:txBody>
      </p:sp>
      <p:sp>
        <p:nvSpPr>
          <p:cNvPr id="8" name="Título 7"/>
          <p:cNvSpPr>
            <a:spLocks noGrp="1"/>
          </p:cNvSpPr>
          <p:nvPr>
            <p:ph type="title" idx="6"/>
          </p:nvPr>
        </p:nvSpPr>
        <p:spPr/>
        <p:txBody>
          <a:bodyPr/>
          <a:lstStyle/>
          <a:p>
            <a:endParaRPr lang="es-CL"/>
          </a:p>
        </p:txBody>
      </p:sp>
      <p:sp>
        <p:nvSpPr>
          <p:cNvPr id="9" name="Subtítulo 8"/>
          <p:cNvSpPr>
            <a:spLocks noGrp="1"/>
          </p:cNvSpPr>
          <p:nvPr>
            <p:ph type="subTitle" idx="7"/>
          </p:nvPr>
        </p:nvSpPr>
        <p:spPr/>
        <p:txBody>
          <a:bodyPr/>
          <a:lstStyle/>
          <a:p>
            <a:endParaRPr lang="es-CL"/>
          </a:p>
        </p:txBody>
      </p:sp>
      <p:sp>
        <p:nvSpPr>
          <p:cNvPr id="10" name="Título 9"/>
          <p:cNvSpPr>
            <a:spLocks noGrp="1"/>
          </p:cNvSpPr>
          <p:nvPr>
            <p:ph type="title" idx="8"/>
          </p:nvPr>
        </p:nvSpPr>
        <p:spPr/>
        <p:txBody>
          <a:bodyPr/>
          <a:lstStyle/>
          <a:p>
            <a:endParaRPr lang="es-CL"/>
          </a:p>
        </p:txBody>
      </p:sp>
    </p:spTree>
    <p:extLst>
      <p:ext uri="{BB962C8B-B14F-4D97-AF65-F5344CB8AC3E}">
        <p14:creationId xmlns:p14="http://schemas.microsoft.com/office/powerpoint/2010/main" val="3779963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467245" y="1230191"/>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467245" y="1697421"/>
            <a:ext cx="2036850" cy="846042"/>
          </a:xfrm>
          <a:prstGeom prst="rect">
            <a:avLst/>
          </a:prstGeom>
          <a:noFill/>
          <a:ln>
            <a:noFill/>
          </a:ln>
        </p:spPr>
      </p:pic>
      <p:sp>
        <p:nvSpPr>
          <p:cNvPr id="214" name="Google Shape;214;p32"/>
          <p:cNvSpPr txBox="1">
            <a:spLocks noGrp="1"/>
          </p:cNvSpPr>
          <p:nvPr>
            <p:ph type="title"/>
          </p:nvPr>
        </p:nvSpPr>
        <p:spPr>
          <a:xfrm>
            <a:off x="2219769" y="868683"/>
            <a:ext cx="2687372" cy="600010"/>
          </a:xfrm>
          <a:prstGeom prst="rect">
            <a:avLst/>
          </a:prstGeom>
        </p:spPr>
        <p:txBody>
          <a:bodyPr spcFirstLastPara="1" wrap="square" lIns="91425" tIns="91425" rIns="91425" bIns="91425" anchor="t" anchorCtr="0">
            <a:noAutofit/>
          </a:bodyPr>
          <a:lstStyle/>
          <a:p>
            <a:pPr algn="l"/>
            <a:r>
              <a:rPr lang="es-CL" sz="1600" dirty="0"/>
              <a:t>Estado</a:t>
            </a:r>
            <a:br>
              <a:rPr lang="es-CL" sz="1600" dirty="0"/>
            </a:br>
            <a:r>
              <a:rPr lang="es-CL" sz="1600" dirty="0"/>
              <a:t>de la materia</a:t>
            </a:r>
          </a:p>
        </p:txBody>
      </p:sp>
      <p:sp>
        <p:nvSpPr>
          <p:cNvPr id="18" name="Google Shape;272;p36"/>
          <p:cNvSpPr/>
          <p:nvPr/>
        </p:nvSpPr>
        <p:spPr>
          <a:xfrm>
            <a:off x="3554381" y="3028724"/>
            <a:ext cx="401886" cy="298579"/>
          </a:xfrm>
          <a:custGeom>
            <a:avLst/>
            <a:gdLst/>
            <a:ahLst/>
            <a:cxnLst/>
            <a:rect l="l" t="t" r="r" b="b"/>
            <a:pathLst>
              <a:path w="285532" h="196111" extrusionOk="0">
                <a:moveTo>
                  <a:pt x="269081" y="0"/>
                </a:moveTo>
                <a:lnTo>
                  <a:pt x="78609" y="158394"/>
                </a:lnTo>
                <a:lnTo>
                  <a:pt x="21130" y="75516"/>
                </a:lnTo>
                <a:lnTo>
                  <a:pt x="0" y="90186"/>
                </a:lnTo>
                <a:lnTo>
                  <a:pt x="73490" y="196110"/>
                </a:lnTo>
                <a:lnTo>
                  <a:pt x="285531" y="19789"/>
                </a:lnTo>
                <a:lnTo>
                  <a:pt x="269081"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2;p36"/>
          <p:cNvSpPr/>
          <p:nvPr/>
        </p:nvSpPr>
        <p:spPr>
          <a:xfrm>
            <a:off x="3444183" y="1418927"/>
            <a:ext cx="401886" cy="298579"/>
          </a:xfrm>
          <a:custGeom>
            <a:avLst/>
            <a:gdLst/>
            <a:ahLst/>
            <a:cxnLst/>
            <a:rect l="l" t="t" r="r" b="b"/>
            <a:pathLst>
              <a:path w="285532" h="196111" extrusionOk="0">
                <a:moveTo>
                  <a:pt x="269081" y="0"/>
                </a:moveTo>
                <a:lnTo>
                  <a:pt x="78609" y="158394"/>
                </a:lnTo>
                <a:lnTo>
                  <a:pt x="21130" y="75516"/>
                </a:lnTo>
                <a:lnTo>
                  <a:pt x="0" y="90186"/>
                </a:lnTo>
                <a:lnTo>
                  <a:pt x="73490" y="196110"/>
                </a:lnTo>
                <a:lnTo>
                  <a:pt x="285531" y="19789"/>
                </a:lnTo>
                <a:lnTo>
                  <a:pt x="269081"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2;p36"/>
          <p:cNvSpPr/>
          <p:nvPr/>
        </p:nvSpPr>
        <p:spPr>
          <a:xfrm>
            <a:off x="6571166" y="885539"/>
            <a:ext cx="401886" cy="298579"/>
          </a:xfrm>
          <a:custGeom>
            <a:avLst/>
            <a:gdLst/>
            <a:ahLst/>
            <a:cxnLst/>
            <a:rect l="l" t="t" r="r" b="b"/>
            <a:pathLst>
              <a:path w="285532" h="196111" extrusionOk="0">
                <a:moveTo>
                  <a:pt x="269081" y="0"/>
                </a:moveTo>
                <a:lnTo>
                  <a:pt x="78609" y="158394"/>
                </a:lnTo>
                <a:lnTo>
                  <a:pt x="21130" y="75516"/>
                </a:lnTo>
                <a:lnTo>
                  <a:pt x="0" y="90186"/>
                </a:lnTo>
                <a:lnTo>
                  <a:pt x="73490" y="196110"/>
                </a:lnTo>
                <a:lnTo>
                  <a:pt x="285531" y="19789"/>
                </a:lnTo>
                <a:lnTo>
                  <a:pt x="269081"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14 CuadroTexto"/>
          <p:cNvSpPr txBox="1"/>
          <p:nvPr/>
        </p:nvSpPr>
        <p:spPr>
          <a:xfrm>
            <a:off x="2189814" y="1468693"/>
            <a:ext cx="1356462" cy="307777"/>
          </a:xfrm>
          <a:prstGeom prst="rect">
            <a:avLst/>
          </a:prstGeom>
          <a:noFill/>
        </p:spPr>
        <p:txBody>
          <a:bodyPr wrap="none" rtlCol="0">
            <a:spAutoFit/>
          </a:bodyPr>
          <a:lstStyle/>
          <a:p>
            <a:r>
              <a:rPr lang="es-CL" b="1" dirty="0"/>
              <a:t>Estado sólido</a:t>
            </a:r>
          </a:p>
        </p:txBody>
      </p:sp>
      <p:sp>
        <p:nvSpPr>
          <p:cNvPr id="10" name="2 CuadroTexto"/>
          <p:cNvSpPr txBox="1"/>
          <p:nvPr/>
        </p:nvSpPr>
        <p:spPr>
          <a:xfrm>
            <a:off x="2189815" y="1711833"/>
            <a:ext cx="1697222" cy="954107"/>
          </a:xfrm>
          <a:prstGeom prst="rect">
            <a:avLst/>
          </a:prstGeom>
          <a:noFill/>
        </p:spPr>
        <p:txBody>
          <a:bodyPr wrap="square" rtlCol="0">
            <a:spAutoFit/>
          </a:bodyPr>
          <a:lstStyle/>
          <a:p>
            <a:r>
              <a:rPr lang="es-CL" dirty="0"/>
              <a:t>Un sólido es materia que mantiene volumen y forma propios.</a:t>
            </a:r>
          </a:p>
        </p:txBody>
      </p:sp>
      <p:sp>
        <p:nvSpPr>
          <p:cNvPr id="11" name="7 CuadroTexto"/>
          <p:cNvSpPr txBox="1"/>
          <p:nvPr/>
        </p:nvSpPr>
        <p:spPr>
          <a:xfrm>
            <a:off x="2167022" y="3073759"/>
            <a:ext cx="1415772" cy="307777"/>
          </a:xfrm>
          <a:prstGeom prst="rect">
            <a:avLst/>
          </a:prstGeom>
          <a:noFill/>
        </p:spPr>
        <p:txBody>
          <a:bodyPr wrap="none" rtlCol="0">
            <a:spAutoFit/>
          </a:bodyPr>
          <a:lstStyle/>
          <a:p>
            <a:r>
              <a:rPr lang="es-CL" b="1" dirty="0"/>
              <a:t>Estado líquido</a:t>
            </a:r>
          </a:p>
        </p:txBody>
      </p:sp>
      <p:sp>
        <p:nvSpPr>
          <p:cNvPr id="12" name="8 CuadroTexto"/>
          <p:cNvSpPr txBox="1"/>
          <p:nvPr/>
        </p:nvSpPr>
        <p:spPr>
          <a:xfrm>
            <a:off x="2185408" y="3381536"/>
            <a:ext cx="2721733" cy="954107"/>
          </a:xfrm>
          <a:prstGeom prst="rect">
            <a:avLst/>
          </a:prstGeom>
          <a:noFill/>
        </p:spPr>
        <p:txBody>
          <a:bodyPr wrap="square" rtlCol="0">
            <a:spAutoFit/>
          </a:bodyPr>
          <a:lstStyle/>
          <a:p>
            <a:r>
              <a:rPr lang="es-CL" dirty="0"/>
              <a:t>Un líquido es materia sin forma propia. Los líquidos adoptan la forma del recipiente que los contiene.</a:t>
            </a:r>
          </a:p>
        </p:txBody>
      </p:sp>
      <p:sp>
        <p:nvSpPr>
          <p:cNvPr id="13" name="10 CuadroTexto"/>
          <p:cNvSpPr txBox="1"/>
          <p:nvPr/>
        </p:nvSpPr>
        <p:spPr>
          <a:xfrm>
            <a:off x="5290299" y="1076302"/>
            <a:ext cx="1549286" cy="307777"/>
          </a:xfrm>
          <a:prstGeom prst="rect">
            <a:avLst/>
          </a:prstGeom>
          <a:noFill/>
        </p:spPr>
        <p:txBody>
          <a:bodyPr wrap="square" rtlCol="0">
            <a:spAutoFit/>
          </a:bodyPr>
          <a:lstStyle/>
          <a:p>
            <a:pPr algn="r"/>
            <a:r>
              <a:rPr lang="es-CL" b="1" dirty="0"/>
              <a:t>Estado gaseoso</a:t>
            </a:r>
          </a:p>
        </p:txBody>
      </p:sp>
      <p:sp>
        <p:nvSpPr>
          <p:cNvPr id="14" name="11 CuadroTexto"/>
          <p:cNvSpPr txBox="1"/>
          <p:nvPr/>
        </p:nvSpPr>
        <p:spPr>
          <a:xfrm>
            <a:off x="5161375" y="1344382"/>
            <a:ext cx="1846536" cy="1437690"/>
          </a:xfrm>
          <a:prstGeom prst="rect">
            <a:avLst/>
          </a:prstGeom>
          <a:noFill/>
        </p:spPr>
        <p:txBody>
          <a:bodyPr wrap="square" rtlCol="0">
            <a:spAutoFit/>
          </a:bodyPr>
          <a:lstStyle/>
          <a:p>
            <a:pPr algn="r"/>
            <a:r>
              <a:rPr lang="es-CL" dirty="0"/>
              <a:t>Un gas es materia que no tiene volumen ni forma propios y adopta el tamaño y la forma del lugar que ocupa.</a:t>
            </a:r>
          </a:p>
        </p:txBody>
      </p:sp>
      <p:pic>
        <p:nvPicPr>
          <p:cNvPr id="15" name="Picture 2" descr="Resultado de imagen para material solid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8433" y="2081843"/>
            <a:ext cx="1251143" cy="84561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Resultado de imagen para estado liquid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5527" y="3367964"/>
            <a:ext cx="1702855" cy="95785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0" descr="Resultado de imagen para estado gaseoso"/>
          <p:cNvPicPr>
            <a:picLocks noChangeAspect="1" noChangeArrowheads="1"/>
          </p:cNvPicPr>
          <p:nvPr/>
        </p:nvPicPr>
        <p:blipFill rotWithShape="1">
          <a:blip r:embed="rId7">
            <a:extLst>
              <a:ext uri="{28A0092B-C50C-407E-A947-70E740481C1C}">
                <a14:useLocalDpi xmlns:a14="http://schemas.microsoft.com/office/drawing/2010/main" val="0"/>
              </a:ext>
            </a:extLst>
          </a:blip>
          <a:srcRect b="23322"/>
          <a:stretch/>
        </p:blipFill>
        <p:spPr bwMode="auto">
          <a:xfrm>
            <a:off x="3999768" y="1047567"/>
            <a:ext cx="1344144" cy="770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9" grpId="0"/>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467245" y="1230191"/>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467245" y="1697421"/>
            <a:ext cx="2036850" cy="846042"/>
          </a:xfrm>
          <a:prstGeom prst="rect">
            <a:avLst/>
          </a:prstGeom>
          <a:noFill/>
          <a:ln>
            <a:noFill/>
          </a:ln>
        </p:spPr>
      </p:pic>
      <p:sp>
        <p:nvSpPr>
          <p:cNvPr id="16" name="14 CuadroTexto"/>
          <p:cNvSpPr txBox="1"/>
          <p:nvPr/>
        </p:nvSpPr>
        <p:spPr>
          <a:xfrm>
            <a:off x="2177431" y="990843"/>
            <a:ext cx="3470334" cy="461665"/>
          </a:xfrm>
          <a:prstGeom prst="rect">
            <a:avLst/>
          </a:prstGeom>
          <a:noFill/>
        </p:spPr>
        <p:txBody>
          <a:bodyPr wrap="square" rtlCol="0">
            <a:spAutoFit/>
          </a:bodyPr>
          <a:lstStyle/>
          <a:p>
            <a:r>
              <a:rPr lang="es-CL" sz="2400" b="1" dirty="0">
                <a:solidFill>
                  <a:schemeClr val="accent4">
                    <a:lumMod val="75000"/>
                  </a:schemeClr>
                </a:solidFill>
                <a:latin typeface="Concert One" panose="020B0604020202020204" charset="0"/>
              </a:rPr>
              <a:t>Medir la longitud</a:t>
            </a:r>
          </a:p>
        </p:txBody>
      </p:sp>
      <p:sp>
        <p:nvSpPr>
          <p:cNvPr id="17" name="6 CuadroTexto"/>
          <p:cNvSpPr txBox="1"/>
          <p:nvPr/>
        </p:nvSpPr>
        <p:spPr>
          <a:xfrm>
            <a:off x="2288942" y="1490159"/>
            <a:ext cx="4574437" cy="2677656"/>
          </a:xfrm>
          <a:prstGeom prst="rect">
            <a:avLst/>
          </a:prstGeom>
          <a:noFill/>
        </p:spPr>
        <p:txBody>
          <a:bodyPr wrap="square" rtlCol="0">
            <a:spAutoFit/>
          </a:bodyPr>
          <a:lstStyle/>
          <a:p>
            <a:r>
              <a:rPr lang="es-CL" b="1" dirty="0"/>
              <a:t>La </a:t>
            </a:r>
            <a:r>
              <a:rPr lang="es-CL" b="1" dirty="0">
                <a:solidFill>
                  <a:srgbClr val="FFC000"/>
                </a:solidFill>
              </a:rPr>
              <a:t>longitud es una propiedad de la materia que se puede medir</a:t>
            </a:r>
            <a:r>
              <a:rPr lang="es-CL" b="1" dirty="0"/>
              <a:t>. La longitud es la distancia desde un extremo de un objeto hasta el otro extremo. Puedes medir la longitud con reglas métricas.</a:t>
            </a:r>
          </a:p>
          <a:p>
            <a:endParaRPr lang="es-CL" b="1" dirty="0"/>
          </a:p>
          <a:p>
            <a:r>
              <a:rPr lang="es-CL" b="1" dirty="0">
                <a:solidFill>
                  <a:srgbClr val="FFC000"/>
                </a:solidFill>
              </a:rPr>
              <a:t>La unidad métrica básica = metro (m).</a:t>
            </a:r>
          </a:p>
          <a:p>
            <a:r>
              <a:rPr lang="es-CL" b="1" dirty="0"/>
              <a:t>Las longitudes más cortas = centímetros (cm) o milímetros (mm).</a:t>
            </a:r>
          </a:p>
          <a:p>
            <a:endParaRPr lang="es-CL" b="1" dirty="0"/>
          </a:p>
          <a:p>
            <a:pPr algn="ctr"/>
            <a:r>
              <a:rPr lang="es-CL" b="1" dirty="0">
                <a:solidFill>
                  <a:srgbClr val="0070C0"/>
                </a:solidFill>
              </a:rPr>
              <a:t>En un metro hay 100 cm. En un metro hay 1 000 </a:t>
            </a:r>
            <a:r>
              <a:rPr lang="es-CL" b="1" dirty="0" err="1">
                <a:solidFill>
                  <a:srgbClr val="0070C0"/>
                </a:solidFill>
              </a:rPr>
              <a:t>mm.</a:t>
            </a:r>
            <a:r>
              <a:rPr lang="es-CL" b="1" dirty="0">
                <a:solidFill>
                  <a:srgbClr val="0070C0"/>
                </a:solidFill>
              </a:rPr>
              <a:t> Las distancias más largas se miden en kilómetros (km). En un kilómetro hay 1 000 m.</a:t>
            </a:r>
          </a:p>
        </p:txBody>
      </p:sp>
    </p:spTree>
    <p:extLst>
      <p:ext uri="{BB962C8B-B14F-4D97-AF65-F5344CB8AC3E}">
        <p14:creationId xmlns:p14="http://schemas.microsoft.com/office/powerpoint/2010/main" val="4271238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467245" y="1230191"/>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467245" y="1697421"/>
            <a:ext cx="2036850" cy="846042"/>
          </a:xfrm>
          <a:prstGeom prst="rect">
            <a:avLst/>
          </a:prstGeom>
          <a:noFill/>
          <a:ln>
            <a:noFill/>
          </a:ln>
        </p:spPr>
      </p:pic>
      <p:sp>
        <p:nvSpPr>
          <p:cNvPr id="16" name="14 CuadroTexto"/>
          <p:cNvSpPr txBox="1"/>
          <p:nvPr/>
        </p:nvSpPr>
        <p:spPr>
          <a:xfrm>
            <a:off x="2177431" y="990843"/>
            <a:ext cx="4266400" cy="461665"/>
          </a:xfrm>
          <a:prstGeom prst="rect">
            <a:avLst/>
          </a:prstGeom>
          <a:noFill/>
        </p:spPr>
        <p:txBody>
          <a:bodyPr wrap="square" rtlCol="0">
            <a:spAutoFit/>
          </a:bodyPr>
          <a:lstStyle/>
          <a:p>
            <a:r>
              <a:rPr lang="es-CL" sz="2400" b="1" dirty="0">
                <a:solidFill>
                  <a:schemeClr val="accent4">
                    <a:lumMod val="75000"/>
                  </a:schemeClr>
                </a:solidFill>
                <a:latin typeface="Concert One" panose="020B0604020202020204" charset="0"/>
              </a:rPr>
              <a:t>Medir y comparar la masa</a:t>
            </a:r>
          </a:p>
        </p:txBody>
      </p:sp>
      <p:sp>
        <p:nvSpPr>
          <p:cNvPr id="17" name="6 CuadroTexto"/>
          <p:cNvSpPr txBox="1"/>
          <p:nvPr/>
        </p:nvSpPr>
        <p:spPr>
          <a:xfrm>
            <a:off x="2288942" y="1490159"/>
            <a:ext cx="3412611" cy="2893100"/>
          </a:xfrm>
          <a:prstGeom prst="rect">
            <a:avLst/>
          </a:prstGeom>
          <a:noFill/>
        </p:spPr>
        <p:txBody>
          <a:bodyPr wrap="square" rtlCol="0">
            <a:spAutoFit/>
          </a:bodyPr>
          <a:lstStyle/>
          <a:p>
            <a:r>
              <a:rPr lang="es-CL" b="1" dirty="0"/>
              <a:t>También puedes medir la masa de un objeto. La masa de un objeto es la cantidad de materia que tiene. Los sólidos, los líquidos y los gases tienen masa. La balanza es un instrumento con el que se mide la masa.</a:t>
            </a:r>
          </a:p>
          <a:p>
            <a:endParaRPr lang="es-CL" b="1" dirty="0"/>
          </a:p>
          <a:p>
            <a:r>
              <a:rPr lang="es-CL" b="1" dirty="0">
                <a:solidFill>
                  <a:srgbClr val="FFC000"/>
                </a:solidFill>
              </a:rPr>
              <a:t>Una unidad métrica para la masa es el gramo (g).</a:t>
            </a:r>
          </a:p>
          <a:p>
            <a:endParaRPr lang="es-CL" b="1" dirty="0"/>
          </a:p>
          <a:p>
            <a:r>
              <a:rPr lang="es-CL" b="1" dirty="0"/>
              <a:t>La materia de más tamaño se mide en kilogramos (kg).</a:t>
            </a:r>
          </a:p>
        </p:txBody>
      </p:sp>
      <p:pic>
        <p:nvPicPr>
          <p:cNvPr id="6" name="Picture 2"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394768" y="1697421"/>
            <a:ext cx="1484157" cy="1484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9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467245" y="1230191"/>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467245" y="1697421"/>
            <a:ext cx="2036850" cy="846042"/>
          </a:xfrm>
          <a:prstGeom prst="rect">
            <a:avLst/>
          </a:prstGeom>
          <a:noFill/>
          <a:ln>
            <a:noFill/>
          </a:ln>
        </p:spPr>
      </p:pic>
      <p:sp>
        <p:nvSpPr>
          <p:cNvPr id="16" name="14 CuadroTexto"/>
          <p:cNvSpPr txBox="1"/>
          <p:nvPr/>
        </p:nvSpPr>
        <p:spPr>
          <a:xfrm>
            <a:off x="2177430" y="861747"/>
            <a:ext cx="4954889" cy="461665"/>
          </a:xfrm>
          <a:prstGeom prst="rect">
            <a:avLst/>
          </a:prstGeom>
          <a:noFill/>
        </p:spPr>
        <p:txBody>
          <a:bodyPr wrap="square" rtlCol="0">
            <a:spAutoFit/>
          </a:bodyPr>
          <a:lstStyle/>
          <a:p>
            <a:r>
              <a:rPr lang="es-CL" sz="2400" b="1" dirty="0">
                <a:solidFill>
                  <a:schemeClr val="accent4">
                    <a:lumMod val="75000"/>
                  </a:schemeClr>
                </a:solidFill>
                <a:latin typeface="Concert One" panose="020B0604020202020204" charset="0"/>
              </a:rPr>
              <a:t>Medir y comparar el volumen</a:t>
            </a:r>
          </a:p>
        </p:txBody>
      </p:sp>
      <p:sp>
        <p:nvSpPr>
          <p:cNvPr id="17" name="6 CuadroTexto"/>
          <p:cNvSpPr txBox="1"/>
          <p:nvPr/>
        </p:nvSpPr>
        <p:spPr>
          <a:xfrm>
            <a:off x="2288942" y="1361063"/>
            <a:ext cx="3412611" cy="3108543"/>
          </a:xfrm>
          <a:prstGeom prst="rect">
            <a:avLst/>
          </a:prstGeom>
          <a:noFill/>
        </p:spPr>
        <p:txBody>
          <a:bodyPr wrap="square" rtlCol="0">
            <a:spAutoFit/>
          </a:bodyPr>
          <a:lstStyle/>
          <a:p>
            <a:r>
              <a:rPr lang="es-CL" b="1" dirty="0"/>
              <a:t>El volumen de un objeto es el espacio que ocupa el objeto. </a:t>
            </a:r>
            <a:r>
              <a:rPr lang="es-CL" b="1" dirty="0">
                <a:solidFill>
                  <a:srgbClr val="FFC000"/>
                </a:solidFill>
              </a:rPr>
              <a:t>Los sólidos, los líquidos y los gases tienen volumen.</a:t>
            </a:r>
          </a:p>
          <a:p>
            <a:r>
              <a:rPr lang="es-CL" b="1" dirty="0"/>
              <a:t>Puedes medir el volumen de un líquido con un cilindro graduado o probeta.</a:t>
            </a:r>
          </a:p>
          <a:p>
            <a:endParaRPr lang="es-CL" b="1" dirty="0"/>
          </a:p>
          <a:p>
            <a:r>
              <a:rPr lang="es-CL" b="1" dirty="0">
                <a:solidFill>
                  <a:srgbClr val="FFC000"/>
                </a:solidFill>
              </a:rPr>
              <a:t>La unidad métrica básica para medir el volumen líquido es el litro (L).</a:t>
            </a:r>
          </a:p>
          <a:p>
            <a:endParaRPr lang="es-CL" b="1" dirty="0">
              <a:solidFill>
                <a:srgbClr val="FFC000"/>
              </a:solidFill>
            </a:endParaRPr>
          </a:p>
          <a:p>
            <a:r>
              <a:rPr lang="es-CL" b="1" dirty="0">
                <a:solidFill>
                  <a:srgbClr val="FFC000"/>
                </a:solidFill>
              </a:rPr>
              <a:t> </a:t>
            </a:r>
            <a:r>
              <a:rPr lang="es-CL" b="1" dirty="0"/>
              <a:t>Las probetas marcan partes más pequeñas de un litro llamadas mililitros (</a:t>
            </a:r>
            <a:r>
              <a:rPr lang="es-CL" b="1" dirty="0" err="1"/>
              <a:t>mL</a:t>
            </a:r>
            <a:r>
              <a:rPr lang="es-CL" b="1" dirty="0"/>
              <a:t>). Hay 1 000 mililitros en un litro.</a:t>
            </a:r>
          </a:p>
        </p:txBody>
      </p:sp>
      <p:pic>
        <p:nvPicPr>
          <p:cNvPr id="7" name="Picture 2" descr="Imagen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5079" y="963647"/>
            <a:ext cx="1472061" cy="2313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71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otebook Lesson">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838</TotalTime>
  <Words>553</Words>
  <Application>Microsoft Office PowerPoint</Application>
  <PresentationFormat>Presentación en pantalla (16:9)</PresentationFormat>
  <Paragraphs>47</Paragraphs>
  <Slides>11</Slides>
  <Notes>10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Concert One</vt:lpstr>
      <vt:lpstr>Coming Soon</vt:lpstr>
      <vt:lpstr>Roboto Mono Regular</vt:lpstr>
      <vt:lpstr>Notebook Lesson</vt:lpstr>
      <vt:lpstr>“MASA, VOLUMEN, TEMPERATURA”</vt:lpstr>
      <vt:lpstr>OBSERVA EL SIGUIENTE VIDEO:</vt:lpstr>
      <vt:lpstr>¿Qué es la materia?</vt:lpstr>
      <vt:lpstr>Características de la materia</vt:lpstr>
      <vt:lpstr>Presentación de PowerPoint</vt:lpstr>
      <vt:lpstr>Estado de la materia</vt:lpstr>
      <vt:lpstr>Presentación de PowerPoint</vt:lpstr>
      <vt:lpstr>Presentación de PowerPoint</vt:lpstr>
      <vt:lpstr>Presentación de PowerPoint</vt:lpstr>
      <vt:lpstr>Presentación de PowerPoint</vt:lpstr>
      <vt:lpstr>muchas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IMPORTANCIA DE LAS PLANTAS PARA LOS SERES VIVOS</dc:title>
  <dc:creator>Orlando</dc:creator>
  <cp:lastModifiedBy>María Eugenia Lucero Martínez</cp:lastModifiedBy>
  <cp:revision>47</cp:revision>
  <dcterms:modified xsi:type="dcterms:W3CDTF">2021-04-14T11:59:33Z</dcterms:modified>
</cp:coreProperties>
</file>