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1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1" r:id="rId8"/>
    <p:sldId id="262" r:id="rId9"/>
    <p:sldId id="263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0E216-BA48-4F04-AC4F-645AA0DD6AC6}" type="datetimeFigureOut">
              <a:rPr lang="en-US" smtClean="0"/>
              <a:pPr/>
              <a:t>4/22/2021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607A7-8386-47DB-8578-DDEDD194E5D4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7812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0E216-BA48-4F04-AC4F-645AA0DD6AC6}" type="datetimeFigureOut">
              <a:rPr lang="en-US" smtClean="0"/>
              <a:pPr/>
              <a:t>4/22/2021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607A7-8386-47DB-8578-DDEDD194E5D4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2973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0E216-BA48-4F04-AC4F-645AA0DD6AC6}" type="datetimeFigureOut">
              <a:rPr lang="en-US" smtClean="0"/>
              <a:pPr/>
              <a:t>4/22/2021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607A7-8386-47DB-8578-DDEDD194E5D4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68366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0E216-BA48-4F04-AC4F-645AA0DD6AC6}" type="datetimeFigureOut">
              <a:rPr lang="en-US" smtClean="0"/>
              <a:pPr/>
              <a:t>4/22/2021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607A7-8386-47DB-8578-DDEDD194E5D4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203330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0E216-BA48-4F04-AC4F-645AA0DD6AC6}" type="datetimeFigureOut">
              <a:rPr lang="en-US" smtClean="0"/>
              <a:pPr/>
              <a:t>4/22/2021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607A7-8386-47DB-8578-DDEDD194E5D4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85478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0E216-BA48-4F04-AC4F-645AA0DD6AC6}" type="datetimeFigureOut">
              <a:rPr lang="en-US" smtClean="0"/>
              <a:pPr/>
              <a:t>4/22/2021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607A7-8386-47DB-8578-DDEDD194E5D4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9011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0E216-BA48-4F04-AC4F-645AA0DD6AC6}" type="datetimeFigureOut">
              <a:rPr lang="en-US" smtClean="0"/>
              <a:pPr/>
              <a:t>4/22/2021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607A7-8386-47DB-8578-DDEDD194E5D4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20804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0E216-BA48-4F04-AC4F-645AA0DD6AC6}" type="datetimeFigureOut">
              <a:rPr lang="en-US" smtClean="0"/>
              <a:pPr/>
              <a:t>4/22/2021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607A7-8386-47DB-8578-DDEDD194E5D4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22306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0E216-BA48-4F04-AC4F-645AA0DD6AC6}" type="datetimeFigureOut">
              <a:rPr lang="en-US" smtClean="0"/>
              <a:pPr/>
              <a:t>4/22/2021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607A7-8386-47DB-8578-DDEDD194E5D4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4908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0E216-BA48-4F04-AC4F-645AA0DD6AC6}" type="datetimeFigureOut">
              <a:rPr lang="en-US" smtClean="0"/>
              <a:pPr/>
              <a:t>4/22/2021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607A7-8386-47DB-8578-DDEDD194E5D4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5258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0E216-BA48-4F04-AC4F-645AA0DD6AC6}" type="datetimeFigureOut">
              <a:rPr lang="en-US" smtClean="0"/>
              <a:pPr/>
              <a:t>4/22/2021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607A7-8386-47DB-8578-DDEDD194E5D4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9769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0E216-BA48-4F04-AC4F-645AA0DD6AC6}" type="datetimeFigureOut">
              <a:rPr lang="en-US" smtClean="0"/>
              <a:pPr/>
              <a:t>4/22/2021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607A7-8386-47DB-8578-DDEDD194E5D4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2028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0E216-BA48-4F04-AC4F-645AA0DD6AC6}" type="datetimeFigureOut">
              <a:rPr lang="en-US" smtClean="0"/>
              <a:pPr/>
              <a:t>4/22/2021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607A7-8386-47DB-8578-DDEDD194E5D4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415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0E216-BA48-4F04-AC4F-645AA0DD6AC6}" type="datetimeFigureOut">
              <a:rPr lang="en-US" smtClean="0"/>
              <a:pPr/>
              <a:t>4/22/2021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607A7-8386-47DB-8578-DDEDD194E5D4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8137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0E216-BA48-4F04-AC4F-645AA0DD6AC6}" type="datetimeFigureOut">
              <a:rPr lang="en-US" smtClean="0"/>
              <a:pPr/>
              <a:t>4/22/2021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607A7-8386-47DB-8578-DDEDD194E5D4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3281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0E216-BA48-4F04-AC4F-645AA0DD6AC6}" type="datetimeFigureOut">
              <a:rPr lang="en-US" smtClean="0"/>
              <a:pPr/>
              <a:t>4/22/2021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607A7-8386-47DB-8578-DDEDD194E5D4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3851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0E216-BA48-4F04-AC4F-645AA0DD6AC6}" type="datetimeFigureOut">
              <a:rPr lang="en-US" smtClean="0"/>
              <a:pPr/>
              <a:t>4/22/2021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607A7-8386-47DB-8578-DDEDD194E5D4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014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4F0E216-BA48-4F04-AC4F-645AA0DD6AC6}" type="datetimeFigureOut">
              <a:rPr lang="en-US" smtClean="0"/>
              <a:pPr/>
              <a:t>4/22/2021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D39607A7-8386-47DB-8578-DDEDD194E5D4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2612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  <p:sldLayoutId id="2147483773" r:id="rId12"/>
    <p:sldLayoutId id="2147483774" r:id="rId13"/>
    <p:sldLayoutId id="2147483775" r:id="rId14"/>
    <p:sldLayoutId id="2147483776" r:id="rId15"/>
    <p:sldLayoutId id="2147483777" r:id="rId16"/>
    <p:sldLayoutId id="2147483778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2E9756-770F-4067-B359-DA5366CC8D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58399" y="1582875"/>
            <a:ext cx="6875199" cy="1720850"/>
          </a:xfrm>
        </p:spPr>
        <p:txBody>
          <a:bodyPr anchor="ctr">
            <a:normAutofit/>
          </a:bodyPr>
          <a:lstStyle/>
          <a:p>
            <a:r>
              <a:rPr lang="es-CL" sz="3200" dirty="0"/>
              <a:t>Actividad de repaso:</a:t>
            </a:r>
            <a:br>
              <a:rPr lang="es-CL" sz="3200" dirty="0"/>
            </a:br>
            <a:r>
              <a:rPr lang="es-CL" sz="3200" dirty="0"/>
              <a:t>movimientos de la tierra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9087738-31C5-4CB1-848B-50387BCAE9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70326" y="3769043"/>
            <a:ext cx="4451347" cy="1720850"/>
          </a:xfrm>
        </p:spPr>
        <p:txBody>
          <a:bodyPr anchor="ctr">
            <a:normAutofit/>
          </a:bodyPr>
          <a:lstStyle/>
          <a:p>
            <a:r>
              <a:rPr lang="es-CL" dirty="0"/>
              <a:t>Profesora: Ángeles Gómez</a:t>
            </a:r>
          </a:p>
          <a:p>
            <a:r>
              <a:rPr lang="es-CL" dirty="0"/>
              <a:t>Asignatura: Cs Naturales</a:t>
            </a:r>
          </a:p>
          <a:p>
            <a:r>
              <a:rPr lang="es-CL" dirty="0"/>
              <a:t>2dos básicos</a:t>
            </a:r>
          </a:p>
        </p:txBody>
      </p:sp>
    </p:spTree>
    <p:extLst>
      <p:ext uri="{BB962C8B-B14F-4D97-AF65-F5344CB8AC3E}">
        <p14:creationId xmlns:p14="http://schemas.microsoft.com/office/powerpoint/2010/main" val="41962931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4">
            <a:extLst>
              <a:ext uri="{FF2B5EF4-FFF2-40B4-BE49-F238E27FC236}">
                <a16:creationId xmlns:a16="http://schemas.microsoft.com/office/drawing/2014/main" id="{3E1A9974-A9D0-4DB6-9B14-E16DB888FF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704633"/>
              </p:ext>
            </p:extLst>
          </p:nvPr>
        </p:nvGraphicFramePr>
        <p:xfrm>
          <a:off x="2111513" y="137160"/>
          <a:ext cx="8128000" cy="6583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917287463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324093022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s-CL" sz="2800" dirty="0"/>
                        <a:t>OTOÑO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2800" dirty="0"/>
                        <a:t>INVIERNO</a:t>
                      </a:r>
                    </a:p>
                    <a:p>
                      <a:endParaRPr lang="es-CL" sz="2800" dirty="0"/>
                    </a:p>
                    <a:p>
                      <a:endParaRPr lang="es-CL" sz="2800" dirty="0"/>
                    </a:p>
                    <a:p>
                      <a:endParaRPr lang="es-CL" sz="2800" dirty="0"/>
                    </a:p>
                    <a:p>
                      <a:endParaRPr lang="es-CL" sz="2800" dirty="0"/>
                    </a:p>
                    <a:p>
                      <a:endParaRPr lang="es-CL" sz="2800" dirty="0"/>
                    </a:p>
                    <a:p>
                      <a:endParaRPr lang="es-CL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33565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CL" sz="2800" b="1" dirty="0"/>
                        <a:t>PRIMAVERA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2800" b="1" dirty="0"/>
                        <a:t>VERANO</a:t>
                      </a:r>
                    </a:p>
                    <a:p>
                      <a:endParaRPr lang="es-CL" sz="2800" dirty="0"/>
                    </a:p>
                    <a:p>
                      <a:endParaRPr lang="es-CL" sz="2800" dirty="0"/>
                    </a:p>
                    <a:p>
                      <a:endParaRPr lang="es-CL" sz="2800" dirty="0"/>
                    </a:p>
                    <a:p>
                      <a:endParaRPr lang="es-CL" sz="2800" dirty="0"/>
                    </a:p>
                    <a:p>
                      <a:endParaRPr lang="es-CL" sz="2800" dirty="0"/>
                    </a:p>
                    <a:p>
                      <a:endParaRPr lang="es-CL" sz="2800" dirty="0"/>
                    </a:p>
                    <a:p>
                      <a:endParaRPr lang="es-CL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2936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1166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bg2">
                <a:shade val="92000"/>
                <a:satMod val="170000"/>
                <a:lumMod val="96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B9F25C61-5206-4FC7-84CF-069299D59C80}"/>
              </a:ext>
            </a:extLst>
          </p:cNvPr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4000" kern="1200" cap="all" spc="3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L" b="1" dirty="0">
                <a:latin typeface="Gabriola" panose="04040605051002020D02" pitchFamily="82" charset="0"/>
              </a:rPr>
              <a:t>Objetivo</a:t>
            </a:r>
            <a:r>
              <a:rPr lang="es-CL" b="1" dirty="0"/>
              <a:t>:</a:t>
            </a:r>
          </a:p>
        </p:txBody>
      </p:sp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7A5299AC-9FF4-49CF-BA3E-1AE15919223D}"/>
              </a:ext>
            </a:extLst>
          </p:cNvPr>
          <p:cNvSpPr/>
          <p:nvPr/>
        </p:nvSpPr>
        <p:spPr>
          <a:xfrm>
            <a:off x="3260035" y="1888435"/>
            <a:ext cx="4621695" cy="238539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L" sz="3200" dirty="0"/>
              <a:t>Identificar  el ciclo diario y las diferencias entre el día y la noche.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7128298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5D4D936-A92D-44F7-8A0A-9263573EBE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015" y="171478"/>
            <a:ext cx="4125585" cy="895324"/>
          </a:xfrm>
        </p:spPr>
        <p:txBody>
          <a:bodyPr/>
          <a:lstStyle/>
          <a:p>
            <a:r>
              <a:rPr lang="es-CL" dirty="0"/>
              <a:t>recordemos</a:t>
            </a:r>
          </a:p>
        </p:txBody>
      </p:sp>
      <p:sp>
        <p:nvSpPr>
          <p:cNvPr id="4" name="Elipse 3">
            <a:extLst>
              <a:ext uri="{FF2B5EF4-FFF2-40B4-BE49-F238E27FC236}">
                <a16:creationId xmlns:a16="http://schemas.microsoft.com/office/drawing/2014/main" id="{A8A9B5DB-71AE-4114-B983-DC9D8268186E}"/>
              </a:ext>
            </a:extLst>
          </p:cNvPr>
          <p:cNvSpPr/>
          <p:nvPr/>
        </p:nvSpPr>
        <p:spPr>
          <a:xfrm>
            <a:off x="2316792" y="1327753"/>
            <a:ext cx="3535680" cy="1107438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400" b="1" dirty="0">
                <a:solidFill>
                  <a:schemeClr val="tx1"/>
                </a:solidFill>
              </a:rPr>
              <a:t>Ciclo Diario</a:t>
            </a:r>
          </a:p>
        </p:txBody>
      </p:sp>
      <p:cxnSp>
        <p:nvCxnSpPr>
          <p:cNvPr id="6" name="Conector recto de flecha 5">
            <a:extLst>
              <a:ext uri="{FF2B5EF4-FFF2-40B4-BE49-F238E27FC236}">
                <a16:creationId xmlns:a16="http://schemas.microsoft.com/office/drawing/2014/main" id="{0A19BCA8-7A12-45A3-AEC8-3F7C484378C2}"/>
              </a:ext>
            </a:extLst>
          </p:cNvPr>
          <p:cNvCxnSpPr>
            <a:cxnSpLocks/>
          </p:cNvCxnSpPr>
          <p:nvPr/>
        </p:nvCxnSpPr>
        <p:spPr>
          <a:xfrm>
            <a:off x="3953494" y="2435191"/>
            <a:ext cx="0" cy="45595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Rectángulo 6">
            <a:extLst>
              <a:ext uri="{FF2B5EF4-FFF2-40B4-BE49-F238E27FC236}">
                <a16:creationId xmlns:a16="http://schemas.microsoft.com/office/drawing/2014/main" id="{62EDE368-FC8E-4020-8C60-FD556FD95F13}"/>
              </a:ext>
            </a:extLst>
          </p:cNvPr>
          <p:cNvSpPr/>
          <p:nvPr/>
        </p:nvSpPr>
        <p:spPr>
          <a:xfrm>
            <a:off x="2316792" y="2953350"/>
            <a:ext cx="3657597" cy="10249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800" b="1" dirty="0">
                <a:solidFill>
                  <a:schemeClr val="tx1"/>
                </a:solidFill>
              </a:rPr>
              <a:t>24 horas tendrá 1 día</a:t>
            </a:r>
          </a:p>
        </p:txBody>
      </p:sp>
      <p:sp>
        <p:nvSpPr>
          <p:cNvPr id="8" name="Rectángulo: esquinas redondeadas 7">
            <a:extLst>
              <a:ext uri="{FF2B5EF4-FFF2-40B4-BE49-F238E27FC236}">
                <a16:creationId xmlns:a16="http://schemas.microsoft.com/office/drawing/2014/main" id="{E014E891-C042-4754-8D1B-9441A8952E08}"/>
              </a:ext>
            </a:extLst>
          </p:cNvPr>
          <p:cNvSpPr/>
          <p:nvPr/>
        </p:nvSpPr>
        <p:spPr>
          <a:xfrm>
            <a:off x="2194574" y="4602480"/>
            <a:ext cx="3657898" cy="11785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400" dirty="0"/>
              <a:t>Rotación: la tierra gira sobre eje imaginario cada 24 horas</a:t>
            </a:r>
          </a:p>
        </p:txBody>
      </p:sp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CB99296F-73CE-4EB0-9A5C-51E1A30797A9}"/>
              </a:ext>
            </a:extLst>
          </p:cNvPr>
          <p:cNvCxnSpPr>
            <a:cxnSpLocks/>
          </p:cNvCxnSpPr>
          <p:nvPr/>
        </p:nvCxnSpPr>
        <p:spPr>
          <a:xfrm>
            <a:off x="3953494" y="3978264"/>
            <a:ext cx="0" cy="45595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Conector recto de flecha 10">
            <a:extLst>
              <a:ext uri="{FF2B5EF4-FFF2-40B4-BE49-F238E27FC236}">
                <a16:creationId xmlns:a16="http://schemas.microsoft.com/office/drawing/2014/main" id="{4FED216A-0BD3-4520-906E-AB75D8D9A914}"/>
              </a:ext>
            </a:extLst>
          </p:cNvPr>
          <p:cNvCxnSpPr/>
          <p:nvPr/>
        </p:nvCxnSpPr>
        <p:spPr>
          <a:xfrm flipV="1">
            <a:off x="5801050" y="4174155"/>
            <a:ext cx="1076960" cy="8566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Conector recto de flecha 12">
            <a:extLst>
              <a:ext uri="{FF2B5EF4-FFF2-40B4-BE49-F238E27FC236}">
                <a16:creationId xmlns:a16="http://schemas.microsoft.com/office/drawing/2014/main" id="{ACB49AB2-A808-4066-B768-E5EE1801CE95}"/>
              </a:ext>
            </a:extLst>
          </p:cNvPr>
          <p:cNvCxnSpPr/>
          <p:nvPr/>
        </p:nvCxnSpPr>
        <p:spPr>
          <a:xfrm>
            <a:off x="5801050" y="5030804"/>
            <a:ext cx="1076960" cy="7502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Rectángulo 13">
            <a:extLst>
              <a:ext uri="{FF2B5EF4-FFF2-40B4-BE49-F238E27FC236}">
                <a16:creationId xmlns:a16="http://schemas.microsoft.com/office/drawing/2014/main" id="{64CEB60C-F14E-44D1-8352-10B3BF75A623}"/>
              </a:ext>
            </a:extLst>
          </p:cNvPr>
          <p:cNvSpPr/>
          <p:nvPr/>
        </p:nvSpPr>
        <p:spPr>
          <a:xfrm>
            <a:off x="7020560" y="3850640"/>
            <a:ext cx="2438378" cy="8566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Día: cuando el ilumina una parte de la tierra</a:t>
            </a: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2041543C-D508-4652-923D-C0270024F61B}"/>
              </a:ext>
            </a:extLst>
          </p:cNvPr>
          <p:cNvSpPr/>
          <p:nvPr/>
        </p:nvSpPr>
        <p:spPr>
          <a:xfrm>
            <a:off x="7020560" y="5017793"/>
            <a:ext cx="2438378" cy="8566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Noche: Cuando los rayos solares no llegan a una parte de la tierra</a:t>
            </a:r>
          </a:p>
        </p:txBody>
      </p:sp>
      <p:pic>
        <p:nvPicPr>
          <p:cNvPr id="16" name="Picture 2" descr="Blog de los niños: La rotación y la traslación de la Tierra">
            <a:extLst>
              <a:ext uri="{FF2B5EF4-FFF2-40B4-BE49-F238E27FC236}">
                <a16:creationId xmlns:a16="http://schemas.microsoft.com/office/drawing/2014/main" id="{623B15C0-DD50-481A-BE24-9C5B244C23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1174" y="171478"/>
            <a:ext cx="4276889" cy="3232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93307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5103B16E-E54F-42FB-AD07-62E89869F60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13775" y="618517"/>
            <a:ext cx="10364451" cy="69212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4000" kern="1200" cap="all" spc="3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L" sz="3600" b="1" dirty="0">
                <a:latin typeface="Gabriola" panose="04040605051002020D02" pitchFamily="82" charset="0"/>
              </a:rPr>
              <a:t>Momentos del día</a:t>
            </a:r>
          </a:p>
        </p:txBody>
      </p:sp>
      <p:pic>
        <p:nvPicPr>
          <p:cNvPr id="5" name="table">
            <a:extLst>
              <a:ext uri="{FF2B5EF4-FFF2-40B4-BE49-F238E27FC236}">
                <a16:creationId xmlns:a16="http://schemas.microsoft.com/office/drawing/2014/main" id="{76C54424-BF81-4F15-AEC1-15D0C4A9BB62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915026" y="1776789"/>
            <a:ext cx="10363200" cy="3220339"/>
          </a:xfrm>
          <a:prstGeom prst="rect">
            <a:avLst/>
          </a:prstGeom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D01642B0-FD24-432C-8885-B359875BA869}"/>
              </a:ext>
            </a:extLst>
          </p:cNvPr>
          <p:cNvSpPr/>
          <p:nvPr/>
        </p:nvSpPr>
        <p:spPr>
          <a:xfrm>
            <a:off x="1099335" y="5239820"/>
            <a:ext cx="10068674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Actividad: </a:t>
            </a:r>
          </a:p>
          <a:p>
            <a:pPr algn="ctr"/>
            <a:r>
              <a:rPr lang="es-CL" dirty="0"/>
              <a:t>Dibujar la actividad que realizas durante estos momentos del día.</a:t>
            </a:r>
          </a:p>
          <a:p>
            <a:pPr algn="ctr"/>
            <a:r>
              <a:rPr lang="es-CL" dirty="0"/>
              <a:t>Pinta los dibujos y escribe el nombre de la actividad.</a:t>
            </a:r>
          </a:p>
        </p:txBody>
      </p:sp>
    </p:spTree>
    <p:extLst>
      <p:ext uri="{BB962C8B-B14F-4D97-AF65-F5344CB8AC3E}">
        <p14:creationId xmlns:p14="http://schemas.microsoft.com/office/powerpoint/2010/main" val="7764691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6">
            <a:extLst>
              <a:ext uri="{FF2B5EF4-FFF2-40B4-BE49-F238E27FC236}">
                <a16:creationId xmlns:a16="http://schemas.microsoft.com/office/drawing/2014/main" id="{08E0C8E9-3DEA-43BF-AA85-F812C7D6DA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0056634"/>
              </p:ext>
            </p:extLst>
          </p:nvPr>
        </p:nvGraphicFramePr>
        <p:xfrm>
          <a:off x="746234" y="814259"/>
          <a:ext cx="9413766" cy="487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06883">
                  <a:extLst>
                    <a:ext uri="{9D8B030D-6E8A-4147-A177-3AD203B41FA5}">
                      <a16:colId xmlns:a16="http://schemas.microsoft.com/office/drawing/2014/main" val="2587413667"/>
                    </a:ext>
                  </a:extLst>
                </a:gridCol>
                <a:gridCol w="4706883">
                  <a:extLst>
                    <a:ext uri="{9D8B030D-6E8A-4147-A177-3AD203B41FA5}">
                      <a16:colId xmlns:a16="http://schemas.microsoft.com/office/drawing/2014/main" val="3280191544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s-CL" sz="3200" dirty="0">
                          <a:latin typeface="Comic Sans MS" panose="030F0702030302020204" pitchFamily="66" charset="0"/>
                        </a:rPr>
                        <a:t>Animales Diurnos y Nocturnos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7496204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s-CL" dirty="0"/>
                        <a:t>Actividad: busca dos animales diurnos y dos animales nocturnos.</a:t>
                      </a:r>
                    </a:p>
                    <a:p>
                      <a:pPr algn="ctr"/>
                      <a:r>
                        <a:rPr lang="es-CL" dirty="0"/>
                        <a:t>Explica con tus palabras el concepto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51690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L" dirty="0"/>
                    </a:p>
                    <a:p>
                      <a:pPr algn="ctr"/>
                      <a:endParaRPr lang="es-CL" dirty="0"/>
                    </a:p>
                    <a:p>
                      <a:pPr algn="ctr"/>
                      <a:endParaRPr lang="es-CL" dirty="0"/>
                    </a:p>
                    <a:p>
                      <a:pPr algn="ctr"/>
                      <a:endParaRPr lang="es-CL" dirty="0"/>
                    </a:p>
                    <a:p>
                      <a:pPr algn="ctr"/>
                      <a:endParaRPr lang="es-CL" dirty="0"/>
                    </a:p>
                    <a:p>
                      <a:pPr algn="ctr"/>
                      <a:endParaRPr lang="es-CL" dirty="0"/>
                    </a:p>
                    <a:p>
                      <a:pPr algn="ctr"/>
                      <a:endParaRPr lang="es-CL" dirty="0"/>
                    </a:p>
                    <a:p>
                      <a:pPr algn="ctr"/>
                      <a:endParaRPr lang="es-CL" dirty="0"/>
                    </a:p>
                    <a:p>
                      <a:pPr algn="ctr"/>
                      <a:endParaRPr lang="es-CL" dirty="0"/>
                    </a:p>
                    <a:p>
                      <a:pPr algn="ctr"/>
                      <a:endParaRPr lang="es-CL" dirty="0"/>
                    </a:p>
                    <a:p>
                      <a:pPr algn="ctr"/>
                      <a:endParaRPr lang="es-CL" dirty="0"/>
                    </a:p>
                    <a:p>
                      <a:pPr algn="ctr"/>
                      <a:endParaRPr lang="es-CL" dirty="0"/>
                    </a:p>
                    <a:p>
                      <a:pPr algn="ctr"/>
                      <a:endParaRPr lang="es-C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39328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06989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>
            <a:extLst>
              <a:ext uri="{FF2B5EF4-FFF2-40B4-BE49-F238E27FC236}">
                <a16:creationId xmlns:a16="http://schemas.microsoft.com/office/drawing/2014/main" id="{782716F3-2DA4-4ACF-A0AA-091E32C7A09A}"/>
              </a:ext>
            </a:extLst>
          </p:cNvPr>
          <p:cNvGrpSpPr/>
          <p:nvPr/>
        </p:nvGrpSpPr>
        <p:grpSpPr>
          <a:xfrm>
            <a:off x="3888631" y="1846066"/>
            <a:ext cx="4089618" cy="2596907"/>
            <a:chOff x="570005" y="113903"/>
            <a:chExt cx="4089618" cy="2596907"/>
          </a:xfrm>
        </p:grpSpPr>
        <p:sp>
          <p:nvSpPr>
            <p:cNvPr id="5" name="Rectángulo: esquinas redondeadas 4">
              <a:extLst>
                <a:ext uri="{FF2B5EF4-FFF2-40B4-BE49-F238E27FC236}">
                  <a16:creationId xmlns:a16="http://schemas.microsoft.com/office/drawing/2014/main" id="{B3022CDB-686C-46EE-BACE-A9FF75596B8F}"/>
                </a:ext>
              </a:extLst>
            </p:cNvPr>
            <p:cNvSpPr/>
            <p:nvPr/>
          </p:nvSpPr>
          <p:spPr>
            <a:xfrm>
              <a:off x="570005" y="113903"/>
              <a:ext cx="4089618" cy="2596907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6" name="Rectángulo: esquinas redondeadas 4">
              <a:extLst>
                <a:ext uri="{FF2B5EF4-FFF2-40B4-BE49-F238E27FC236}">
                  <a16:creationId xmlns:a16="http://schemas.microsoft.com/office/drawing/2014/main" id="{24A47927-5A16-4DD8-9667-1A19BD69F707}"/>
                </a:ext>
              </a:extLst>
            </p:cNvPr>
            <p:cNvSpPr txBox="1"/>
            <p:nvPr/>
          </p:nvSpPr>
          <p:spPr>
            <a:xfrm>
              <a:off x="646066" y="189964"/>
              <a:ext cx="3937496" cy="244478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56210" tIns="156210" rIns="156210" bIns="156210" numCol="1" spcCol="1270" anchor="ctr" anchorCtr="0">
              <a:noAutofit/>
            </a:bodyPr>
            <a:lstStyle/>
            <a:p>
              <a:pPr marL="0" lvl="0" indent="0" algn="ctr" defTabSz="1822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CL" sz="4100" kern="1200" dirty="0"/>
                <a:t>Conocer el movimiento de traslación y sus efectos.</a:t>
              </a:r>
              <a:endParaRPr lang="en-US" sz="4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42913642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0000"/>
                <a:lumMod val="110000"/>
              </a:schemeClr>
            </a:gs>
            <a:gs pos="100000">
              <a:schemeClr val="bg1">
                <a:shade val="64000"/>
                <a:lumMod val="8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4D4DD4CF-9732-4771-98FE-77886DC915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Significado de Movimiento de rotación y traslación (Qué es, Concepto y  Definición) - Significados">
            <a:extLst>
              <a:ext uri="{FF2B5EF4-FFF2-40B4-BE49-F238E27FC236}">
                <a16:creationId xmlns:a16="http://schemas.microsoft.com/office/drawing/2014/main" id="{20B71DBC-268D-4670-A42F-E096AB40F23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582" r="11532"/>
          <a:stretch/>
        </p:blipFill>
        <p:spPr bwMode="auto">
          <a:xfrm>
            <a:off x="1" y="10"/>
            <a:ext cx="7479157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3" name="Rectangle 72">
            <a:extLst>
              <a:ext uri="{FF2B5EF4-FFF2-40B4-BE49-F238E27FC236}">
                <a16:creationId xmlns:a16="http://schemas.microsoft.com/office/drawing/2014/main" id="{A2861A9C-C970-4FFE-B67C-222B6F5732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479161" y="-2"/>
            <a:ext cx="81313" cy="6858002"/>
          </a:xfrm>
          <a:prstGeom prst="rect">
            <a:avLst/>
          </a:prstGeom>
          <a:gradFill flip="none" rotWithShape="1">
            <a:gsLst>
              <a:gs pos="84000">
                <a:srgbClr val="B5B5B5"/>
              </a:gs>
              <a:gs pos="60159">
                <a:srgbClr val="D5D5D5"/>
              </a:gs>
              <a:gs pos="50447">
                <a:srgbClr val="E6E6E6"/>
              </a:gs>
              <a:gs pos="44260">
                <a:srgbClr val="D5D5D5"/>
              </a:gs>
              <a:gs pos="15928">
                <a:srgbClr val="B5B5B5"/>
              </a:gs>
              <a:gs pos="7000">
                <a:srgbClr val="8A8A8A"/>
              </a:gs>
              <a:gs pos="0">
                <a:srgbClr val="BBBBBB"/>
              </a:gs>
              <a:gs pos="93000">
                <a:srgbClr val="8A8A8A"/>
              </a:gs>
              <a:gs pos="100000">
                <a:srgbClr val="BBBBBB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5" name="Picture 74">
            <a:extLst>
              <a:ext uri="{FF2B5EF4-FFF2-40B4-BE49-F238E27FC236}">
                <a16:creationId xmlns:a16="http://schemas.microsoft.com/office/drawing/2014/main" id="{D2FDF82E-EBD8-4EC5-AD10-CD9E70EE85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936D5705-B27E-456C-B29C-89675B228F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88875" y="-2"/>
            <a:ext cx="3352128" cy="1573863"/>
          </a:xfrm>
        </p:spPr>
        <p:txBody>
          <a:bodyPr>
            <a:normAutofit/>
          </a:bodyPr>
          <a:lstStyle/>
          <a:p>
            <a:pPr algn="l"/>
            <a:r>
              <a:rPr lang="es-CL" dirty="0"/>
              <a:t>Traslación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CB553B6-FD2D-4280-BBEE-52D7F4C12D0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196408" y="1428108"/>
            <a:ext cx="3352128" cy="4820293"/>
          </a:xfrm>
        </p:spPr>
        <p:txBody>
          <a:bodyPr>
            <a:normAutofit/>
          </a:bodyPr>
          <a:lstStyle/>
          <a:p>
            <a:r>
              <a:rPr lang="es-CL" sz="2400" dirty="0"/>
              <a:t>Es cuando la tierra se traslada alrededor del sol.</a:t>
            </a:r>
          </a:p>
          <a:p>
            <a:r>
              <a:rPr lang="es-CL" sz="2400" dirty="0"/>
              <a:t>La traslación tiene una duración de 365 días.</a:t>
            </a:r>
          </a:p>
          <a:p>
            <a:r>
              <a:rPr lang="es-CL" sz="2400" dirty="0"/>
              <a:t>Dando origen a las estaciones del año.</a:t>
            </a:r>
          </a:p>
        </p:txBody>
      </p:sp>
    </p:spTree>
    <p:extLst>
      <p:ext uri="{BB962C8B-B14F-4D97-AF65-F5344CB8AC3E}">
        <p14:creationId xmlns:p14="http://schemas.microsoft.com/office/powerpoint/2010/main" val="13467336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542538-A3E7-4F1D-8296-309E34F2C8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22736" y="0"/>
            <a:ext cx="4757560" cy="655479"/>
          </a:xfrm>
        </p:spPr>
        <p:txBody>
          <a:bodyPr/>
          <a:lstStyle/>
          <a:p>
            <a:r>
              <a:rPr lang="es-CL" dirty="0"/>
              <a:t>Estaciones del año</a:t>
            </a:r>
          </a:p>
        </p:txBody>
      </p:sp>
      <p:graphicFrame>
        <p:nvGraphicFramePr>
          <p:cNvPr id="4" name="Tabla 4">
            <a:extLst>
              <a:ext uri="{FF2B5EF4-FFF2-40B4-BE49-F238E27FC236}">
                <a16:creationId xmlns:a16="http://schemas.microsoft.com/office/drawing/2014/main" id="{0F91E6F3-C474-4E3A-A8F0-D38EA08678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0259546"/>
              </p:ext>
            </p:extLst>
          </p:nvPr>
        </p:nvGraphicFramePr>
        <p:xfrm>
          <a:off x="1889760" y="866088"/>
          <a:ext cx="8128000" cy="24561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431168032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573967775"/>
                    </a:ext>
                  </a:extLst>
                </a:gridCol>
              </a:tblGrid>
              <a:tr h="444441">
                <a:tc>
                  <a:txBody>
                    <a:bodyPr/>
                    <a:lstStyle/>
                    <a:p>
                      <a:r>
                        <a:rPr lang="es-CL" dirty="0"/>
                        <a:t>Otoño: 21/marzo- 20/ junio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/>
                        <a:t>Invierno: 21/Junio- 20/septiembre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1385242"/>
                  </a:ext>
                </a:extLst>
              </a:tr>
              <a:tr h="1095883">
                <a:tc>
                  <a:txBody>
                    <a:bodyPr/>
                    <a:lstStyle/>
                    <a:p>
                      <a:endParaRPr lang="es-CL" dirty="0"/>
                    </a:p>
                    <a:p>
                      <a:endParaRPr lang="es-CL" dirty="0"/>
                    </a:p>
                    <a:p>
                      <a:endParaRPr lang="es-CL" dirty="0"/>
                    </a:p>
                    <a:p>
                      <a:endParaRPr lang="es-CL" dirty="0"/>
                    </a:p>
                    <a:p>
                      <a:endParaRPr lang="es-CL" dirty="0"/>
                    </a:p>
                    <a:p>
                      <a:endParaRPr lang="es-CL" dirty="0"/>
                    </a:p>
                    <a:p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8898232"/>
                  </a:ext>
                </a:extLst>
              </a:tr>
            </a:tbl>
          </a:graphicData>
        </a:graphic>
      </p:graphicFrame>
      <p:graphicFrame>
        <p:nvGraphicFramePr>
          <p:cNvPr id="5" name="Tabla 5">
            <a:extLst>
              <a:ext uri="{FF2B5EF4-FFF2-40B4-BE49-F238E27FC236}">
                <a16:creationId xmlns:a16="http://schemas.microsoft.com/office/drawing/2014/main" id="{07DB9442-EF5B-4A90-B454-667129266B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4239552"/>
              </p:ext>
            </p:extLst>
          </p:nvPr>
        </p:nvGraphicFramePr>
        <p:xfrm>
          <a:off x="1742440" y="3970866"/>
          <a:ext cx="8422640" cy="265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1320">
                  <a:extLst>
                    <a:ext uri="{9D8B030D-6E8A-4147-A177-3AD203B41FA5}">
                      <a16:colId xmlns:a16="http://schemas.microsoft.com/office/drawing/2014/main" val="2660868705"/>
                    </a:ext>
                  </a:extLst>
                </a:gridCol>
                <a:gridCol w="4211320">
                  <a:extLst>
                    <a:ext uri="{9D8B030D-6E8A-4147-A177-3AD203B41FA5}">
                      <a16:colId xmlns:a16="http://schemas.microsoft.com/office/drawing/2014/main" val="1898170077"/>
                    </a:ext>
                  </a:extLst>
                </a:gridCol>
              </a:tblGrid>
              <a:tr h="346288">
                <a:tc>
                  <a:txBody>
                    <a:bodyPr/>
                    <a:lstStyle/>
                    <a:p>
                      <a:r>
                        <a:rPr lang="es-CL" dirty="0"/>
                        <a:t>Primavera: 21/ septiembre -20/ diciembre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/>
                        <a:t>Verano: 21/ diciembre – 20/marzo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2025760"/>
                  </a:ext>
                </a:extLst>
              </a:tr>
              <a:tr h="346288">
                <a:tc>
                  <a:txBody>
                    <a:bodyPr/>
                    <a:lstStyle/>
                    <a:p>
                      <a:endParaRPr lang="es-CL" dirty="0"/>
                    </a:p>
                    <a:p>
                      <a:endParaRPr lang="es-CL" dirty="0"/>
                    </a:p>
                    <a:p>
                      <a:endParaRPr lang="es-CL" dirty="0"/>
                    </a:p>
                    <a:p>
                      <a:endParaRPr lang="es-CL" dirty="0"/>
                    </a:p>
                    <a:p>
                      <a:endParaRPr lang="es-CL" dirty="0"/>
                    </a:p>
                    <a:p>
                      <a:endParaRPr lang="es-CL" dirty="0"/>
                    </a:p>
                    <a:p>
                      <a:endParaRPr lang="es-CL" dirty="0"/>
                    </a:p>
                    <a:p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5823027"/>
                  </a:ext>
                </a:extLst>
              </a:tr>
            </a:tbl>
          </a:graphicData>
        </a:graphic>
      </p:graphicFrame>
      <p:pic>
        <p:nvPicPr>
          <p:cNvPr id="6" name="Imagen 5" descr="Resultado de imagen de dibujo primavera&quot;">
            <a:extLst>
              <a:ext uri="{FF2B5EF4-FFF2-40B4-BE49-F238E27FC236}">
                <a16:creationId xmlns:a16="http://schemas.microsoft.com/office/drawing/2014/main" id="{164DFAAC-8A56-4D46-BCBC-2BE4C12EC1A4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4000" y="4494106"/>
            <a:ext cx="2037080" cy="160528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Imagen 6" descr="Resultado de imagen de dibujo verano&quot;">
            <a:extLst>
              <a:ext uri="{FF2B5EF4-FFF2-40B4-BE49-F238E27FC236}">
                <a16:creationId xmlns:a16="http://schemas.microsoft.com/office/drawing/2014/main" id="{3DD5A046-D586-48FB-A5D5-B9081B349C08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0281" y="4323926"/>
            <a:ext cx="1758315" cy="2298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Imagen 7" descr="Resultado de imagen de dibujo otoño&quot;">
            <a:extLst>
              <a:ext uri="{FF2B5EF4-FFF2-40B4-BE49-F238E27FC236}">
                <a16:creationId xmlns:a16="http://schemas.microsoft.com/office/drawing/2014/main" id="{BCF16C8F-B944-4246-AB6B-7E11B5FD6CBF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4226" y="1484290"/>
            <a:ext cx="1586854" cy="1832131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Imagen 8" descr="Resultado de imagen de dibujo invierno&quot;">
            <a:extLst>
              <a:ext uri="{FF2B5EF4-FFF2-40B4-BE49-F238E27FC236}">
                <a16:creationId xmlns:a16="http://schemas.microsoft.com/office/drawing/2014/main" id="{0C07C8A6-352E-4D7B-AAFC-6C419B4ECC1C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8483" y="1610912"/>
            <a:ext cx="1871813" cy="152852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263307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EB7AA2-D7F0-40D7-A013-90A1131959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4261" y="1270966"/>
            <a:ext cx="10364451" cy="1596177"/>
          </a:xfrm>
        </p:spPr>
        <p:txBody>
          <a:bodyPr>
            <a:normAutofit fontScale="90000"/>
          </a:bodyPr>
          <a:lstStyle/>
          <a:p>
            <a:pPr algn="just"/>
            <a:r>
              <a:rPr lang="es-CL" b="1" u="sng" dirty="0"/>
              <a:t>Actividad: </a:t>
            </a:r>
            <a:br>
              <a:rPr lang="es-CL" b="1" u="sng" dirty="0"/>
            </a:br>
            <a:br>
              <a:rPr lang="es-CL" b="1" u="sng" dirty="0"/>
            </a:br>
            <a:r>
              <a:rPr lang="es-CL" dirty="0"/>
              <a:t>1.-dibuja la vestimenta que utilizarías en cada estación del año.</a:t>
            </a:r>
            <a:br>
              <a:rPr lang="es-CL" dirty="0"/>
            </a:br>
            <a:br>
              <a:rPr lang="es-CL" dirty="0"/>
            </a:br>
            <a:r>
              <a:rPr lang="es-CL" dirty="0"/>
              <a:t> </a:t>
            </a:r>
            <a:br>
              <a:rPr lang="es-CL" dirty="0"/>
            </a:br>
            <a:r>
              <a:rPr lang="es-CL" dirty="0"/>
              <a:t>2.- Pinta los dibujos</a:t>
            </a:r>
          </a:p>
        </p:txBody>
      </p:sp>
    </p:spTree>
    <p:extLst>
      <p:ext uri="{BB962C8B-B14F-4D97-AF65-F5344CB8AC3E}">
        <p14:creationId xmlns:p14="http://schemas.microsoft.com/office/powerpoint/2010/main" val="1116349277"/>
      </p:ext>
    </p:extLst>
  </p:cSld>
  <p:clrMapOvr>
    <a:masterClrMapping/>
  </p:clrMapOvr>
</p:sld>
</file>

<file path=ppt/theme/theme1.xml><?xml version="1.0" encoding="utf-8"?>
<a:theme xmlns:a="http://schemas.openxmlformats.org/drawingml/2006/main" name="Gota">
  <a:themeElements>
    <a:clrScheme name="Gota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Got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ot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TM04033925[[fn=Gota]]</Template>
  <TotalTime>64</TotalTime>
  <Words>230</Words>
  <Application>Microsoft Office PowerPoint</Application>
  <PresentationFormat>Panorámica</PresentationFormat>
  <Paragraphs>65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5" baseType="lpstr">
      <vt:lpstr>Arial</vt:lpstr>
      <vt:lpstr>Comic Sans MS</vt:lpstr>
      <vt:lpstr>Gabriola</vt:lpstr>
      <vt:lpstr>Tw Cen MT</vt:lpstr>
      <vt:lpstr>Gota</vt:lpstr>
      <vt:lpstr>Actividad de repaso: movimientos de la tierra</vt:lpstr>
      <vt:lpstr>Objetivo:</vt:lpstr>
      <vt:lpstr>recordemos</vt:lpstr>
      <vt:lpstr>Momentos del día</vt:lpstr>
      <vt:lpstr>Presentación de PowerPoint</vt:lpstr>
      <vt:lpstr>Presentación de PowerPoint</vt:lpstr>
      <vt:lpstr>Traslación</vt:lpstr>
      <vt:lpstr>Estaciones del año</vt:lpstr>
      <vt:lpstr>Actividad:   1.-dibuja la vestimenta que utilizarías en cada estación del año.    2.- Pinta los dibujos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Ma. de los Ángeles Gómez Álvarez</dc:creator>
  <cp:lastModifiedBy>María Eugenia Lucero Martínez</cp:lastModifiedBy>
  <cp:revision>11</cp:revision>
  <dcterms:created xsi:type="dcterms:W3CDTF">2021-03-04T01:50:03Z</dcterms:created>
  <dcterms:modified xsi:type="dcterms:W3CDTF">2021-04-22T17:02:29Z</dcterms:modified>
</cp:coreProperties>
</file>