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371" autoAdjust="0"/>
    <p:restoredTop sz="94660"/>
  </p:normalViewPr>
  <p:slideViewPr>
    <p:cSldViewPr snapToGrid="0">
      <p:cViewPr varScale="1">
        <p:scale>
          <a:sx n="46" d="100"/>
          <a:sy n="46" d="100"/>
        </p:scale>
        <p:origin x="6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3783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8829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75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80371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93464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8320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0587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711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747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67322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4631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487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65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639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6320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34431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0680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D71F118-F2D4-4162-8682-F3D3910EBD2A}" type="datetimeFigureOut">
              <a:rPr lang="es-CL" smtClean="0"/>
              <a:t>27-05-2021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AADA634-CBF5-41DD-AFF9-714286C9CE0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334582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97C91-2F4E-4B7A-9901-7C3F8F8B8E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392" y="258088"/>
            <a:ext cx="9144000" cy="1124572"/>
          </a:xfrm>
        </p:spPr>
        <p:txBody>
          <a:bodyPr/>
          <a:lstStyle/>
          <a:p>
            <a:r>
              <a:rPr lang="es-CL" b="1" dirty="0"/>
              <a:t>Animales Invertebrados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4C3FFB2-003F-4E5B-9D01-16A108156D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83626" y="5420898"/>
            <a:ext cx="5055704" cy="1045403"/>
          </a:xfrm>
        </p:spPr>
        <p:txBody>
          <a:bodyPr/>
          <a:lstStyle/>
          <a:p>
            <a:r>
              <a:rPr lang="es-CL" b="1" i="1" dirty="0"/>
              <a:t>Cursos 2dos básicos</a:t>
            </a:r>
          </a:p>
          <a:p>
            <a:r>
              <a:rPr lang="es-CL" b="1" i="1" dirty="0"/>
              <a:t>Semana del 26 de mayo 2021</a:t>
            </a:r>
          </a:p>
        </p:txBody>
      </p:sp>
      <p:pic>
        <p:nvPicPr>
          <p:cNvPr id="1026" name="Picture 2" descr="70 Ejemplos de Animales Invertebrados">
            <a:extLst>
              <a:ext uri="{FF2B5EF4-FFF2-40B4-BE49-F238E27FC236}">
                <a16:creationId xmlns:a16="http://schemas.microsoft.com/office/drawing/2014/main" id="{DD0AE78B-B821-4DEC-81D5-D98313181F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57" y="1638005"/>
            <a:ext cx="300990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nimales invertebrados: Características y clasificación">
            <a:extLst>
              <a:ext uri="{FF2B5EF4-FFF2-40B4-BE49-F238E27FC236}">
                <a16:creationId xmlns:a16="http://schemas.microsoft.com/office/drawing/2014/main" id="{15F5AA8C-CF3F-4A15-809A-954849381B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5363" y="1638005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10 Características de los Invertebrados">
            <a:extLst>
              <a:ext uri="{FF2B5EF4-FFF2-40B4-BE49-F238E27FC236}">
                <a16:creationId xmlns:a16="http://schemas.microsoft.com/office/drawing/2014/main" id="{7A4D672C-C1D0-4B2E-B62D-8D0BA87ABB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448" y="3705521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rustaceos. Artrópodos. Invertebrados. Reino animal. Fauna. Fauna Aragón.">
            <a:extLst>
              <a:ext uri="{FF2B5EF4-FFF2-40B4-BE49-F238E27FC236}">
                <a16:creationId xmlns:a16="http://schemas.microsoft.com/office/drawing/2014/main" id="{BB595950-0DE0-4D10-83B6-692A2780A5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1660" y="1428455"/>
            <a:ext cx="2524125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Escorpiones, un alacrán temido por muchos humanos">
            <a:extLst>
              <a:ext uri="{FF2B5EF4-FFF2-40B4-BE49-F238E27FC236}">
                <a16:creationId xmlns:a16="http://schemas.microsoft.com/office/drawing/2014/main" id="{F7750637-9244-4FAC-B5B3-0B3FE6235F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288" y="4825299"/>
            <a:ext cx="2409825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89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896079A3-18AC-4C63-A0B2-42FA1C9833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879710"/>
              </p:ext>
            </p:extLst>
          </p:nvPr>
        </p:nvGraphicFramePr>
        <p:xfrm>
          <a:off x="2450315" y="1802993"/>
          <a:ext cx="6564476" cy="762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64476">
                  <a:extLst>
                    <a:ext uri="{9D8B030D-6E8A-4147-A177-3AD203B41FA5}">
                      <a16:colId xmlns:a16="http://schemas.microsoft.com/office/drawing/2014/main" val="3386709597"/>
                    </a:ext>
                  </a:extLst>
                </a:gridCol>
              </a:tblGrid>
              <a:tr h="650750">
                <a:tc>
                  <a:txBody>
                    <a:bodyPr/>
                    <a:lstStyle/>
                    <a:p>
                      <a:pPr algn="ctr"/>
                      <a:r>
                        <a:rPr lang="es-CL" sz="4400" dirty="0"/>
                        <a:t>Animal Invertebrado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82141"/>
                  </a:ext>
                </a:extLst>
              </a:tr>
            </a:tbl>
          </a:graphicData>
        </a:graphic>
      </p:graphicFrame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2BD0B090-4307-4A53-840B-1533213D1BD0}"/>
              </a:ext>
            </a:extLst>
          </p:cNvPr>
          <p:cNvSpPr/>
          <p:nvPr/>
        </p:nvSpPr>
        <p:spPr>
          <a:xfrm>
            <a:off x="5385729" y="2685919"/>
            <a:ext cx="934279" cy="10038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1476605D-2B15-4D64-B754-06BABE6AE75B}"/>
              </a:ext>
            </a:extLst>
          </p:cNvPr>
          <p:cNvSpPr/>
          <p:nvPr/>
        </p:nvSpPr>
        <p:spPr>
          <a:xfrm>
            <a:off x="3503864" y="3810697"/>
            <a:ext cx="4944398" cy="216673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400" dirty="0"/>
              <a:t>Sin columna vertebral</a:t>
            </a:r>
          </a:p>
        </p:txBody>
      </p:sp>
      <p:graphicFrame>
        <p:nvGraphicFramePr>
          <p:cNvPr id="2" name="Tabla 2">
            <a:extLst>
              <a:ext uri="{FF2B5EF4-FFF2-40B4-BE49-F238E27FC236}">
                <a16:creationId xmlns:a16="http://schemas.microsoft.com/office/drawing/2014/main" id="{9551443F-89E8-4964-8BFD-BA1652255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3013402"/>
              </p:ext>
            </p:extLst>
          </p:nvPr>
        </p:nvGraphicFramePr>
        <p:xfrm>
          <a:off x="1574799" y="675836"/>
          <a:ext cx="9772073" cy="51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72073">
                  <a:extLst>
                    <a:ext uri="{9D8B030D-6E8A-4147-A177-3AD203B41FA5}">
                      <a16:colId xmlns:a16="http://schemas.microsoft.com/office/drawing/2014/main" val="11454704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CL" sz="2800" dirty="0"/>
                        <a:t>Objetivo: Conocer concepto de animal invertebrado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94711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226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FCDE7FBF-6549-4C80-85A8-A780360F7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650740"/>
              </p:ext>
            </p:extLst>
          </p:nvPr>
        </p:nvGraphicFramePr>
        <p:xfrm>
          <a:off x="344385" y="719666"/>
          <a:ext cx="11751540" cy="45341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50308">
                  <a:extLst>
                    <a:ext uri="{9D8B030D-6E8A-4147-A177-3AD203B41FA5}">
                      <a16:colId xmlns:a16="http://schemas.microsoft.com/office/drawing/2014/main" val="1154416888"/>
                    </a:ext>
                  </a:extLst>
                </a:gridCol>
                <a:gridCol w="2350308">
                  <a:extLst>
                    <a:ext uri="{9D8B030D-6E8A-4147-A177-3AD203B41FA5}">
                      <a16:colId xmlns:a16="http://schemas.microsoft.com/office/drawing/2014/main" val="1854568191"/>
                    </a:ext>
                  </a:extLst>
                </a:gridCol>
                <a:gridCol w="2350308">
                  <a:extLst>
                    <a:ext uri="{9D8B030D-6E8A-4147-A177-3AD203B41FA5}">
                      <a16:colId xmlns:a16="http://schemas.microsoft.com/office/drawing/2014/main" val="3538668283"/>
                    </a:ext>
                  </a:extLst>
                </a:gridCol>
                <a:gridCol w="2350308">
                  <a:extLst>
                    <a:ext uri="{9D8B030D-6E8A-4147-A177-3AD203B41FA5}">
                      <a16:colId xmlns:a16="http://schemas.microsoft.com/office/drawing/2014/main" val="1514866311"/>
                    </a:ext>
                  </a:extLst>
                </a:gridCol>
                <a:gridCol w="2350308">
                  <a:extLst>
                    <a:ext uri="{9D8B030D-6E8A-4147-A177-3AD203B41FA5}">
                      <a16:colId xmlns:a16="http://schemas.microsoft.com/office/drawing/2014/main" val="2360004362"/>
                    </a:ext>
                  </a:extLst>
                </a:gridCol>
              </a:tblGrid>
              <a:tr h="602238">
                <a:tc>
                  <a:txBody>
                    <a:bodyPr/>
                    <a:lstStyle/>
                    <a:p>
                      <a:r>
                        <a:rPr lang="es-CL" sz="2400" dirty="0"/>
                        <a:t>Insectos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400" dirty="0"/>
                        <a:t>Crustáceos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400" dirty="0"/>
                        <a:t>Arácnidos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400" dirty="0"/>
                        <a:t>Moluscos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2400" dirty="0"/>
                        <a:t>Esponjas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682742"/>
                  </a:ext>
                </a:extLst>
              </a:tr>
              <a:tr h="602238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879992"/>
                  </a:ext>
                </a:extLst>
              </a:tr>
            </a:tbl>
          </a:graphicData>
        </a:graphic>
      </p:graphicFrame>
      <p:pic>
        <p:nvPicPr>
          <p:cNvPr id="2052" name="Picture 4" descr="Los 5 insectos voladores más comunes">
            <a:extLst>
              <a:ext uri="{FF2B5EF4-FFF2-40B4-BE49-F238E27FC236}">
                <a16:creationId xmlns:a16="http://schemas.microsoft.com/office/drawing/2014/main" id="{DB8C252A-00D3-409F-8766-5A857A2B3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25" y="2054431"/>
            <a:ext cx="2160196" cy="247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n 6" descr="JAIBA ENTERA 1 KG (BAJO PEDIDO) - Frutalesa">
            <a:extLst>
              <a:ext uri="{FF2B5EF4-FFF2-40B4-BE49-F238E27FC236}">
                <a16:creationId xmlns:a16="http://schemas.microsoft.com/office/drawing/2014/main" id="{7A0EF018-D1FD-4CAF-B0F9-19B7F80789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1369" y="2054431"/>
            <a:ext cx="2251776" cy="2470068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 descr="C:\Users\angel\AppData\Local\Microsoft\Windows\INetCache\Content.MSO\22CD4A0E.tmp">
            <a:extLst>
              <a:ext uri="{FF2B5EF4-FFF2-40B4-BE49-F238E27FC236}">
                <a16:creationId xmlns:a16="http://schemas.microsoft.com/office/drawing/2014/main" id="{D5206699-EACD-44A2-A53E-4056B7B7F64B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4743" y="1951019"/>
            <a:ext cx="2362513" cy="267689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6" name="Picture 8" descr="Molusco bivalvo: imágenes, fotos de stock libres de derechos | Depositphotos">
            <a:extLst>
              <a:ext uri="{FF2B5EF4-FFF2-40B4-BE49-F238E27FC236}">
                <a16:creationId xmlns:a16="http://schemas.microsoft.com/office/drawing/2014/main" id="{E992481E-8603-4450-90D3-EF4E201F5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2078" y="2090554"/>
            <a:ext cx="2005394" cy="2676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⊛ ESPONJA DE MAR Poríferos 【 Invertebrados Marinos 】">
            <a:extLst>
              <a:ext uri="{FF2B5EF4-FFF2-40B4-BE49-F238E27FC236}">
                <a16:creationId xmlns:a16="http://schemas.microsoft.com/office/drawing/2014/main" id="{0047E791-789A-44E7-8147-AA1F964FDC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0732" y="1951019"/>
            <a:ext cx="2625193" cy="2676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96102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D748E366-9C67-4C90-AC19-5A70E29B55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051215"/>
              </p:ext>
            </p:extLst>
          </p:nvPr>
        </p:nvGraphicFramePr>
        <p:xfrm>
          <a:off x="1357243" y="809617"/>
          <a:ext cx="9477513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9171">
                  <a:extLst>
                    <a:ext uri="{9D8B030D-6E8A-4147-A177-3AD203B41FA5}">
                      <a16:colId xmlns:a16="http://schemas.microsoft.com/office/drawing/2014/main" val="4001243517"/>
                    </a:ext>
                  </a:extLst>
                </a:gridCol>
                <a:gridCol w="3159171">
                  <a:extLst>
                    <a:ext uri="{9D8B030D-6E8A-4147-A177-3AD203B41FA5}">
                      <a16:colId xmlns:a16="http://schemas.microsoft.com/office/drawing/2014/main" val="3757815149"/>
                    </a:ext>
                  </a:extLst>
                </a:gridCol>
                <a:gridCol w="3159171">
                  <a:extLst>
                    <a:ext uri="{9D8B030D-6E8A-4147-A177-3AD203B41FA5}">
                      <a16:colId xmlns:a16="http://schemas.microsoft.com/office/drawing/2014/main" val="1390903606"/>
                    </a:ext>
                  </a:extLst>
                </a:gridCol>
              </a:tblGrid>
              <a:tr h="483886">
                <a:tc>
                  <a:txBody>
                    <a:bodyPr/>
                    <a:lstStyle/>
                    <a:p>
                      <a:r>
                        <a:rPr lang="es-CL" sz="3200" dirty="0"/>
                        <a:t>Medusa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dirty="0"/>
                        <a:t>Estrella de 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3200" dirty="0"/>
                        <a:t>Gusano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457675"/>
                  </a:ext>
                </a:extLst>
              </a:tr>
              <a:tr h="3819756"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252359"/>
                  </a:ext>
                </a:extLst>
              </a:tr>
            </a:tbl>
          </a:graphicData>
        </a:graphic>
      </p:graphicFrame>
      <p:pic>
        <p:nvPicPr>
          <p:cNvPr id="3076" name="Picture 4" descr="Estudio revela que hasta las medusas necesitan horas de sueño - La Tercera">
            <a:extLst>
              <a:ext uri="{FF2B5EF4-FFF2-40B4-BE49-F238E27FC236}">
                <a16:creationId xmlns:a16="http://schemas.microsoft.com/office/drawing/2014/main" id="{895D13A7-9F59-43C8-9CB1-17AB192DF1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01" y="2081718"/>
            <a:ext cx="2847151" cy="292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Estrella de mar | Estrella de mar, Estrellas de mar dibujos, Criaturas del  mar">
            <a:extLst>
              <a:ext uri="{FF2B5EF4-FFF2-40B4-BE49-F238E27FC236}">
                <a16:creationId xmlns:a16="http://schemas.microsoft.com/office/drawing/2014/main" id="{93A68E32-3CFE-4790-B1B4-905069CD8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0994" y="2081717"/>
            <a:ext cx="2930009" cy="2926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Logran prolongar la vida de un gusano un 500% con cambios genéticos">
            <a:extLst>
              <a:ext uri="{FF2B5EF4-FFF2-40B4-BE49-F238E27FC236}">
                <a16:creationId xmlns:a16="http://schemas.microsoft.com/office/drawing/2014/main" id="{97FAD568-0502-436A-834F-6B11F8F615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4468" y="1977620"/>
            <a:ext cx="2937431" cy="3135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67250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104</TotalTime>
  <Words>33</Words>
  <Application>Microsoft Office PowerPoint</Application>
  <PresentationFormat>Panorámica</PresentationFormat>
  <Paragraphs>59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Celestial</vt:lpstr>
      <vt:lpstr>Animales Invertebrados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Animales Invertebrados</dc:title>
  <dc:creator>Ma. de los Ángeles Gómez Álvarez</dc:creator>
  <cp:lastModifiedBy>Ma. de los Ángeles Gómez Álvarez</cp:lastModifiedBy>
  <cp:revision>16</cp:revision>
  <dcterms:created xsi:type="dcterms:W3CDTF">2021-05-27T03:32:22Z</dcterms:created>
  <dcterms:modified xsi:type="dcterms:W3CDTF">2021-05-27T15:42:06Z</dcterms:modified>
</cp:coreProperties>
</file>