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361AF1-FEA2-4863-8066-ACDA7C686B1F}" type="datetimeFigureOut">
              <a:rPr lang="es-CL" smtClean="0"/>
              <a:t>25-05-2021</a:t>
            </a:fld>
            <a:endParaRPr lang="es-C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40734-1780-4F53-809D-0885014D82D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389636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B40734-1780-4F53-809D-0885014D82DA}" type="slidenum">
              <a:rPr lang="es-CL" smtClean="0"/>
              <a:t>8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818856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3ECAE-89D8-44F6-B021-3A8F39E72A88}" type="datetimeFigureOut">
              <a:rPr lang="es-CL" smtClean="0"/>
              <a:t>25-05-2021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C9A3A4C-24D6-4D32-90AD-94A8B3E549D4}" type="slidenum">
              <a:rPr lang="es-CL" smtClean="0"/>
              <a:t>‹Nº›</a:t>
            </a:fld>
            <a:endParaRPr lang="es-CL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75963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3ECAE-89D8-44F6-B021-3A8F39E72A88}" type="datetimeFigureOut">
              <a:rPr lang="es-CL" smtClean="0"/>
              <a:t>25-05-2021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A3A4C-24D6-4D32-90AD-94A8B3E549D4}" type="slidenum">
              <a:rPr lang="es-CL" smtClean="0"/>
              <a:t>‹Nº›</a:t>
            </a:fld>
            <a:endParaRPr lang="es-CL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54584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3ECAE-89D8-44F6-B021-3A8F39E72A88}" type="datetimeFigureOut">
              <a:rPr lang="es-CL" smtClean="0"/>
              <a:t>25-05-2021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A3A4C-24D6-4D32-90AD-94A8B3E549D4}" type="slidenum">
              <a:rPr lang="es-CL" smtClean="0"/>
              <a:t>‹Nº›</a:t>
            </a:fld>
            <a:endParaRPr lang="es-CL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65853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3ECAE-89D8-44F6-B021-3A8F39E72A88}" type="datetimeFigureOut">
              <a:rPr lang="es-CL" smtClean="0"/>
              <a:t>25-05-2021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A3A4C-24D6-4D32-90AD-94A8B3E549D4}" type="slidenum">
              <a:rPr lang="es-CL" smtClean="0"/>
              <a:t>‹Nº›</a:t>
            </a:fld>
            <a:endParaRPr lang="es-CL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628906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3ECAE-89D8-44F6-B021-3A8F39E72A88}" type="datetimeFigureOut">
              <a:rPr lang="es-CL" smtClean="0"/>
              <a:t>25-05-2021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A3A4C-24D6-4D32-90AD-94A8B3E549D4}" type="slidenum">
              <a:rPr lang="es-CL" smtClean="0"/>
              <a:t>‹Nº›</a:t>
            </a:fld>
            <a:endParaRPr lang="es-CL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6670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3ECAE-89D8-44F6-B021-3A8F39E72A88}" type="datetimeFigureOut">
              <a:rPr lang="es-CL" smtClean="0"/>
              <a:t>25-05-2021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A3A4C-24D6-4D32-90AD-94A8B3E549D4}" type="slidenum">
              <a:rPr lang="es-CL" smtClean="0"/>
              <a:t>‹Nº›</a:t>
            </a:fld>
            <a:endParaRPr lang="es-CL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630691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3ECAE-89D8-44F6-B021-3A8F39E72A88}" type="datetimeFigureOut">
              <a:rPr lang="es-CL" smtClean="0"/>
              <a:t>25-05-2021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A3A4C-24D6-4D32-90AD-94A8B3E549D4}" type="slidenum">
              <a:rPr lang="es-CL" smtClean="0"/>
              <a:t>‹Nº›</a:t>
            </a:fld>
            <a:endParaRPr lang="es-CL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24327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3ECAE-89D8-44F6-B021-3A8F39E72A88}" type="datetimeFigureOut">
              <a:rPr lang="es-CL" smtClean="0"/>
              <a:t>25-05-2021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A3A4C-24D6-4D32-90AD-94A8B3E549D4}" type="slidenum">
              <a:rPr lang="es-CL" smtClean="0"/>
              <a:t>‹Nº›</a:t>
            </a:fld>
            <a:endParaRPr lang="es-CL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35614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3ECAE-89D8-44F6-B021-3A8F39E72A88}" type="datetimeFigureOut">
              <a:rPr lang="es-CL" smtClean="0"/>
              <a:t>25-05-2021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A3A4C-24D6-4D32-90AD-94A8B3E549D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868893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3ECAE-89D8-44F6-B021-3A8F39E72A88}" type="datetimeFigureOut">
              <a:rPr lang="es-CL" smtClean="0"/>
              <a:t>25-05-2021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A3A4C-24D6-4D32-90AD-94A8B3E549D4}" type="slidenum">
              <a:rPr lang="es-CL" smtClean="0"/>
              <a:t>‹Nº›</a:t>
            </a:fld>
            <a:endParaRPr lang="es-CL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53927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FB03ECAE-89D8-44F6-B021-3A8F39E72A88}" type="datetimeFigureOut">
              <a:rPr lang="es-CL" smtClean="0"/>
              <a:t>25-05-2021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A3A4C-24D6-4D32-90AD-94A8B3E549D4}" type="slidenum">
              <a:rPr lang="es-CL" smtClean="0"/>
              <a:t>‹Nº›</a:t>
            </a:fld>
            <a:endParaRPr lang="es-CL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849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03ECAE-89D8-44F6-B021-3A8F39E72A88}" type="datetimeFigureOut">
              <a:rPr lang="es-CL" smtClean="0"/>
              <a:t>25-05-2021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C9A3A4C-24D6-4D32-90AD-94A8B3E549D4}" type="slidenum">
              <a:rPr lang="es-CL" smtClean="0"/>
              <a:t>‹Nº›</a:t>
            </a:fld>
            <a:endParaRPr lang="es-CL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48319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rgamino: horizontal 1">
            <a:extLst>
              <a:ext uri="{FF2B5EF4-FFF2-40B4-BE49-F238E27FC236}">
                <a16:creationId xmlns:a16="http://schemas.microsoft.com/office/drawing/2014/main" id="{0F5F91CB-452B-4798-8157-A27BB8C9C911}"/>
              </a:ext>
            </a:extLst>
          </p:cNvPr>
          <p:cNvSpPr/>
          <p:nvPr/>
        </p:nvSpPr>
        <p:spPr>
          <a:xfrm>
            <a:off x="1420837" y="407963"/>
            <a:ext cx="9959926" cy="3896751"/>
          </a:xfrm>
          <a:prstGeom prst="horizontalScroll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2800" dirty="0">
                <a:solidFill>
                  <a:schemeClr val="accent1">
                    <a:lumMod val="50000"/>
                  </a:schemeClr>
                </a:solidFill>
                <a:latin typeface="Algerian" panose="04020705040A02060702" pitchFamily="82" charset="0"/>
              </a:rPr>
              <a:t>EL SURGIMIENTO DE LAS PRIMERAS CIVILIZACIONES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E8E689B0-192D-4BA1-9EE4-EACCF8D91BA1}"/>
              </a:ext>
            </a:extLst>
          </p:cNvPr>
          <p:cNvSpPr txBox="1"/>
          <p:nvPr/>
        </p:nvSpPr>
        <p:spPr>
          <a:xfrm>
            <a:off x="5866228" y="4656406"/>
            <a:ext cx="531758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altLang="es-CL" sz="2800" dirty="0">
                <a:solidFill>
                  <a:srgbClr val="00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lgerian" panose="04020705040A02060702" pitchFamily="82" charset="0"/>
              </a:rPr>
              <a:t>PROFESORA: :Irma Varas E.</a:t>
            </a:r>
          </a:p>
          <a:p>
            <a:pPr algn="ctr"/>
            <a:r>
              <a:rPr lang="es-ES_tradnl" altLang="es-CL" sz="1800" dirty="0">
                <a:solidFill>
                  <a:srgbClr val="0099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s-ES_tradnl" altLang="es-CL" sz="2800" dirty="0">
                <a:solidFill>
                  <a:srgbClr val="00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lgerian" panose="04020705040A02060702" pitchFamily="82" charset="0"/>
              </a:rPr>
              <a:t>NB5 -2021</a:t>
            </a:r>
            <a:r>
              <a:rPr lang="es-ES_tradnl" altLang="es-CL" dirty="0">
                <a:solidFill>
                  <a:srgbClr val="0099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  <a:endParaRPr lang="es-CL" sz="2800" dirty="0"/>
          </a:p>
          <a:p>
            <a:pPr algn="ctr"/>
            <a:endParaRPr lang="es-ES_tradnl" altLang="es-CL" sz="2800" dirty="0">
              <a:solidFill>
                <a:srgbClr val="0099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13452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9F0DC1E8-1FA0-4E53-9FAC-83C982EC0A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4404261"/>
              </p:ext>
            </p:extLst>
          </p:nvPr>
        </p:nvGraphicFramePr>
        <p:xfrm>
          <a:off x="1605720" y="1955409"/>
          <a:ext cx="9604375" cy="192119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604375">
                  <a:extLst>
                    <a:ext uri="{9D8B030D-6E8A-4147-A177-3AD203B41FA5}">
                      <a16:colId xmlns:a16="http://schemas.microsoft.com/office/drawing/2014/main" val="2629238831"/>
                    </a:ext>
                  </a:extLst>
                </a:gridCol>
              </a:tblGrid>
              <a:tr h="167437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OA 4: Caracterizar el surgimiento de las primeras civilizaciones (Mesopotamia, Egipto, China, India, Creta, Fenicia, Olmeca y Chavín), reconociendo que procesos similares se desarrollaron en distintos lugares y tiempo. </a:t>
                      </a:r>
                      <a:endParaRPr lang="es-CL" sz="2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89535" marR="89535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25696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56459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23AE84B9-2124-4EC9-AD2E-C595B6EAE6B6}"/>
              </a:ext>
            </a:extLst>
          </p:cNvPr>
          <p:cNvSpPr txBox="1"/>
          <p:nvPr/>
        </p:nvSpPr>
        <p:spPr>
          <a:xfrm>
            <a:off x="1519311" y="2039772"/>
            <a:ext cx="8679766" cy="867930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s-ES_tradnl" altLang="es-CL" sz="2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CIVILIZACIÓN</a:t>
            </a:r>
            <a:r>
              <a:rPr lang="es-ES_tradnl" altLang="es-CL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 forma de organización social, política y económica de gran complejidad </a:t>
            </a:r>
            <a:r>
              <a:rPr lang="es-ES_tradnl" altLang="es-CL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s-ES_tradnl" altLang="es-CL" sz="28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231216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21378A59-DAF2-480B-A096-470F4C0E42AD}"/>
              </a:ext>
            </a:extLst>
          </p:cNvPr>
          <p:cNvSpPr txBox="1"/>
          <p:nvPr/>
        </p:nvSpPr>
        <p:spPr>
          <a:xfrm>
            <a:off x="1899138" y="420245"/>
            <a:ext cx="773723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_tradnl" altLang="es-CL" sz="2800" dirty="0">
                <a:solidFill>
                  <a:srgbClr val="000000"/>
                </a:solidFill>
                <a:latin typeface="Algerian" panose="04020705040A02060702" pitchFamily="82" charset="0"/>
              </a:rPr>
              <a:t>a</a:t>
            </a:r>
            <a:r>
              <a:rPr lang="es-ES_tradnl" altLang="es-CL" sz="2800" dirty="0">
                <a:latin typeface="Algerian" panose="04020705040A02060702" pitchFamily="82" charset="0"/>
              </a:rPr>
              <a:t>) </a:t>
            </a:r>
            <a:r>
              <a:rPr lang="es-ES_tradnl" altLang="es-CL" sz="2800" dirty="0">
                <a:solidFill>
                  <a:srgbClr val="000000"/>
                </a:solidFill>
                <a:latin typeface="Algerian" panose="04020705040A02060702" pitchFamily="82" charset="0"/>
              </a:rPr>
              <a:t>Organización en torno a ciudades</a:t>
            </a:r>
            <a:endParaRPr lang="es-CL" sz="2800" dirty="0">
              <a:latin typeface="Algerian" panose="04020705040A02060702" pitchFamily="82" charset="0"/>
            </a:endParaRPr>
          </a:p>
        </p:txBody>
      </p:sp>
      <p:pic>
        <p:nvPicPr>
          <p:cNvPr id="4" name="Picture 7">
            <a:extLst>
              <a:ext uri="{FF2B5EF4-FFF2-40B4-BE49-F238E27FC236}">
                <a16:creationId xmlns:a16="http://schemas.microsoft.com/office/drawing/2014/main" id="{A735BBA4-BEDC-47AA-B52A-4B328DD834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599" y="1030287"/>
            <a:ext cx="2844005" cy="2398713"/>
          </a:xfrm>
          <a:prstGeom prst="rect">
            <a:avLst/>
          </a:prstGeom>
          <a:noFill/>
          <a:ln w="38100"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9">
            <a:extLst>
              <a:ext uri="{FF2B5EF4-FFF2-40B4-BE49-F238E27FC236}">
                <a16:creationId xmlns:a16="http://schemas.microsoft.com/office/drawing/2014/main" id="{17DD3985-A77B-44A6-85F8-F388B60137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599" y="3735388"/>
            <a:ext cx="2844005" cy="2092325"/>
          </a:xfrm>
          <a:prstGeom prst="rect">
            <a:avLst/>
          </a:prstGeom>
          <a:noFill/>
          <a:ln w="38100"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83A8695C-37C8-4DE8-A480-9B25819971ED}"/>
              </a:ext>
            </a:extLst>
          </p:cNvPr>
          <p:cNvSpPr txBox="1"/>
          <p:nvPr/>
        </p:nvSpPr>
        <p:spPr>
          <a:xfrm>
            <a:off x="4234376" y="1030287"/>
            <a:ext cx="6105378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_tradnl" altLang="es-CL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Las civilizaciones tenían como centro las grandes ciudades</a:t>
            </a:r>
          </a:p>
          <a:p>
            <a:r>
              <a:rPr lang="es-ES_tradnl" altLang="es-CL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Gran cantidad de población, con diversificación del trabajo (artesanía, comercio, militares, religiosas, etc.)</a:t>
            </a:r>
          </a:p>
          <a:p>
            <a:r>
              <a:rPr lang="es-ES_tradnl" altLang="es-CL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Las ciudades incluían campos a los alrededores para la obtención de materias primas</a:t>
            </a:r>
          </a:p>
          <a:p>
            <a:r>
              <a:rPr lang="es-ES_tradnl" altLang="es-CL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Gracias al comercio se obtenían recursos que en la región no existían</a:t>
            </a:r>
            <a:r>
              <a:rPr lang="es-ES_tradnl" altLang="es-CL" sz="28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234738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862296DB-0B9F-430D-BB1A-3BFD4FD38661}"/>
              </a:ext>
            </a:extLst>
          </p:cNvPr>
          <p:cNvSpPr txBox="1"/>
          <p:nvPr/>
        </p:nvSpPr>
        <p:spPr>
          <a:xfrm>
            <a:off x="1026942" y="420245"/>
            <a:ext cx="912993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_tradnl" altLang="es-CL" sz="2800" dirty="0">
                <a:latin typeface="Algerian" panose="04020705040A02060702" pitchFamily="82" charset="0"/>
              </a:rPr>
              <a:t>b) </a:t>
            </a:r>
            <a:r>
              <a:rPr lang="es-ES_tradnl" altLang="es-CL" sz="2800" dirty="0">
                <a:solidFill>
                  <a:srgbClr val="000000"/>
                </a:solidFill>
                <a:latin typeface="Algerian" panose="04020705040A02060702" pitchFamily="82" charset="0"/>
              </a:rPr>
              <a:t>Conformación de una sociedad estratificada</a:t>
            </a:r>
            <a:endParaRPr lang="es-CL" sz="2800" dirty="0">
              <a:latin typeface="Algerian" panose="04020705040A02060702" pitchFamily="82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56778E32-98D9-46F0-A0AB-268114E9D0AB}"/>
              </a:ext>
            </a:extLst>
          </p:cNvPr>
          <p:cNvSpPr txBox="1"/>
          <p:nvPr/>
        </p:nvSpPr>
        <p:spPr>
          <a:xfrm>
            <a:off x="576776" y="1226458"/>
            <a:ext cx="5331655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_tradnl" altLang="es-CL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 acuerdo a las tareas desempeñadas y la posesión de bienes, las personas pertenecían a diversos estamentos sociales que se diferenciaban por su poder y prestigio </a:t>
            </a:r>
          </a:p>
        </p:txBody>
      </p:sp>
      <p:pic>
        <p:nvPicPr>
          <p:cNvPr id="8" name="Picture 5">
            <a:extLst>
              <a:ext uri="{FF2B5EF4-FFF2-40B4-BE49-F238E27FC236}">
                <a16:creationId xmlns:a16="http://schemas.microsoft.com/office/drawing/2014/main" id="{08DE8A17-4BE2-4ED6-8C1E-A2E60C3F41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3571" y="1160462"/>
            <a:ext cx="4491037" cy="4537075"/>
          </a:xfrm>
          <a:prstGeom prst="rect">
            <a:avLst/>
          </a:prstGeom>
          <a:noFill/>
          <a:ln w="38100"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82341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97FA04F4-46F6-4125-B276-35FF69FC510D}"/>
              </a:ext>
            </a:extLst>
          </p:cNvPr>
          <p:cNvSpPr txBox="1"/>
          <p:nvPr/>
        </p:nvSpPr>
        <p:spPr>
          <a:xfrm>
            <a:off x="1364566" y="392109"/>
            <a:ext cx="922840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_tradnl" altLang="es-CL" sz="2800" dirty="0">
                <a:latin typeface="Algerian" panose="04020705040A02060702" pitchFamily="82" charset="0"/>
              </a:rPr>
              <a:t>c) </a:t>
            </a:r>
            <a:r>
              <a:rPr lang="es-ES_tradnl" altLang="es-CL" sz="2800" dirty="0">
                <a:solidFill>
                  <a:srgbClr val="000000"/>
                </a:solidFill>
                <a:latin typeface="Algerian" panose="04020705040A02060702" pitchFamily="82" charset="0"/>
              </a:rPr>
              <a:t>Existencia de un poder político centralizado</a:t>
            </a:r>
            <a:endParaRPr lang="es-CL" sz="2800" dirty="0">
              <a:latin typeface="Algerian" panose="04020705040A02060702" pitchFamily="82" charset="0"/>
            </a:endParaRPr>
          </a:p>
        </p:txBody>
      </p:sp>
      <p:pic>
        <p:nvPicPr>
          <p:cNvPr id="4" name="Picture 5">
            <a:extLst>
              <a:ext uri="{FF2B5EF4-FFF2-40B4-BE49-F238E27FC236}">
                <a16:creationId xmlns:a16="http://schemas.microsoft.com/office/drawing/2014/main" id="{7A683BED-049E-4956-B017-5DC51947B0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693" y="1348521"/>
            <a:ext cx="3208337" cy="4537075"/>
          </a:xfrm>
          <a:prstGeom prst="rect">
            <a:avLst/>
          </a:prstGeom>
          <a:noFill/>
          <a:ln w="38100"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B3677678-3B0E-4DCC-814C-529D26435370}"/>
              </a:ext>
            </a:extLst>
          </p:cNvPr>
          <p:cNvSpPr txBox="1"/>
          <p:nvPr/>
        </p:nvSpPr>
        <p:spPr>
          <a:xfrm>
            <a:off x="4360985" y="1613630"/>
            <a:ext cx="6231987" cy="42288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es-ES_tradnl" altLang="es-CL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En la cúspide de la pirámide social se encontraba un poderoso gobernante que dirigía las tareas fundamentales (defensa, alimentación, comercio, etc.)</a:t>
            </a:r>
          </a:p>
          <a:p>
            <a:pPr>
              <a:lnSpc>
                <a:spcPct val="80000"/>
              </a:lnSpc>
            </a:pPr>
            <a:r>
              <a:rPr lang="es-ES_tradnl" altLang="es-CL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Podía exigir tributos en productos o servicios</a:t>
            </a:r>
          </a:p>
          <a:p>
            <a:pPr>
              <a:lnSpc>
                <a:spcPct val="80000"/>
              </a:lnSpc>
            </a:pPr>
            <a:r>
              <a:rPr lang="es-ES_tradnl" altLang="es-CL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Era habitual que la religión fuese parte del poder del rey o emperador  </a:t>
            </a:r>
            <a:r>
              <a:rPr lang="es-ES_tradnl" altLang="es-CL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Tenía la facultad de aplicar normas a los habitantes de la ciudad y campos.</a:t>
            </a:r>
          </a:p>
          <a:p>
            <a:pPr>
              <a:lnSpc>
                <a:spcPct val="80000"/>
              </a:lnSpc>
            </a:pPr>
            <a:endParaRPr lang="es-ES_tradnl" altLang="es-CL" sz="280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66966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8D3B17D8-4AA5-4833-8D9A-ABDD023B4D26}"/>
              </a:ext>
            </a:extLst>
          </p:cNvPr>
          <p:cNvSpPr txBox="1"/>
          <p:nvPr/>
        </p:nvSpPr>
        <p:spPr>
          <a:xfrm>
            <a:off x="534572" y="237364"/>
            <a:ext cx="1109941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_tradnl" altLang="es-CL" sz="2800" dirty="0">
                <a:solidFill>
                  <a:srgbClr val="000000"/>
                </a:solidFill>
                <a:latin typeface="Algerian" panose="04020705040A02060702" pitchFamily="82" charset="0"/>
              </a:rPr>
              <a:t>d) Utilización de un sistema de escritura o de contabilidad</a:t>
            </a:r>
            <a:endParaRPr lang="es-CL" sz="2800" dirty="0">
              <a:latin typeface="Algerian" panose="04020705040A02060702" pitchFamily="82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7528FA52-7FC1-449A-86B6-B5B871BCBF8B}"/>
              </a:ext>
            </a:extLst>
          </p:cNvPr>
          <p:cNvSpPr txBox="1"/>
          <p:nvPr/>
        </p:nvSpPr>
        <p:spPr>
          <a:xfrm>
            <a:off x="534572" y="1637688"/>
            <a:ext cx="4783016" cy="35825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s-ES_tradnl" altLang="es-CL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Surge de la necesidad de registrar los movimientos de personas y productos (llevar las cuentas)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es-ES_tradnl" altLang="es-CL" sz="280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r>
              <a:rPr lang="es-ES_tradnl" altLang="es-CL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Nacen sistemas avanzados de contabilidad que condujeron a la posterior invención de la escritura </a:t>
            </a:r>
          </a:p>
        </p:txBody>
      </p:sp>
      <p:pic>
        <p:nvPicPr>
          <p:cNvPr id="6" name="Picture 4">
            <a:extLst>
              <a:ext uri="{FF2B5EF4-FFF2-40B4-BE49-F238E27FC236}">
                <a16:creationId xmlns:a16="http://schemas.microsoft.com/office/drawing/2014/main" id="{3BC6EBB8-4E70-42EF-B623-3FEDAA86BC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22014" y="1191471"/>
            <a:ext cx="3364521" cy="1962150"/>
          </a:xfrm>
          <a:prstGeom prst="rect">
            <a:avLst/>
          </a:prstGeom>
          <a:noFill/>
          <a:ln w="38100"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7">
            <a:extLst>
              <a:ext uri="{FF2B5EF4-FFF2-40B4-BE49-F238E27FC236}">
                <a16:creationId xmlns:a16="http://schemas.microsoft.com/office/drawing/2014/main" id="{B48CB83B-7511-4F5D-83F9-ACAAA729A6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22014" y="3510704"/>
            <a:ext cx="3364521" cy="2155825"/>
          </a:xfrm>
          <a:prstGeom prst="rect">
            <a:avLst/>
          </a:prstGeom>
          <a:noFill/>
          <a:ln w="38100"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521086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3C0D2017-6FCC-43F2-BA90-17B170BCE758}"/>
              </a:ext>
            </a:extLst>
          </p:cNvPr>
          <p:cNvSpPr txBox="1"/>
          <p:nvPr/>
        </p:nvSpPr>
        <p:spPr>
          <a:xfrm>
            <a:off x="1856936" y="138891"/>
            <a:ext cx="806078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_tradnl" altLang="es-CL" sz="2800" dirty="0">
                <a:solidFill>
                  <a:srgbClr val="000000"/>
                </a:solidFill>
                <a:latin typeface="Algerian" panose="04020705040A02060702" pitchFamily="82" charset="0"/>
              </a:rPr>
              <a:t>e) Agricultura de alto rendimiento</a:t>
            </a:r>
            <a:endParaRPr lang="es-CL" sz="2800" dirty="0">
              <a:latin typeface="Algerian" panose="04020705040A02060702" pitchFamily="82" charset="0"/>
            </a:endParaRPr>
          </a:p>
        </p:txBody>
      </p:sp>
      <p:pic>
        <p:nvPicPr>
          <p:cNvPr id="4" name="Picture 5">
            <a:extLst>
              <a:ext uri="{FF2B5EF4-FFF2-40B4-BE49-F238E27FC236}">
                <a16:creationId xmlns:a16="http://schemas.microsoft.com/office/drawing/2014/main" id="{5F9E4188-0618-43DD-A790-722EC8C7CE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859" y="900332"/>
            <a:ext cx="3669005" cy="4768948"/>
          </a:xfrm>
          <a:prstGeom prst="rect">
            <a:avLst/>
          </a:prstGeom>
          <a:noFill/>
          <a:ln w="38100"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3C6D9262-6CCF-42A2-804F-D41D031CA8E7}"/>
              </a:ext>
            </a:extLst>
          </p:cNvPr>
          <p:cNvSpPr txBox="1"/>
          <p:nvPr/>
        </p:nvSpPr>
        <p:spPr>
          <a:xfrm>
            <a:off x="4919590" y="662111"/>
            <a:ext cx="6397549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es-ES_tradnl" altLang="es-CL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Surge de la necesidad de una base alimenticia suficiente para sostener a los habitantes</a:t>
            </a:r>
          </a:p>
          <a:p>
            <a:pPr>
              <a:lnSpc>
                <a:spcPct val="80000"/>
              </a:lnSpc>
            </a:pPr>
            <a:r>
              <a:rPr lang="es-ES_tradnl" altLang="es-CL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 la ayuda de precisos calendarios descubrieron los ciclos de los ríos</a:t>
            </a:r>
          </a:p>
          <a:p>
            <a:pPr>
              <a:lnSpc>
                <a:spcPct val="80000"/>
              </a:lnSpc>
            </a:pPr>
            <a:r>
              <a:rPr lang="es-ES_tradnl" altLang="es-CL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Ocurrió en las llanuras regadas por los ríos cuyos sedimentos aumentaban la fertilidad de la tierra</a:t>
            </a:r>
            <a:r>
              <a:rPr lang="es-ES_tradnl" altLang="es-CL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s-ES_tradnl" altLang="es-CL" sz="280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  <a:buFontTx/>
              <a:buChar char="-"/>
            </a:pPr>
            <a:r>
              <a:rPr lang="es-ES_tradnl" altLang="es-CL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Civilización Sumeria (Mesopotamia): ríos Tigris y Éufrates</a:t>
            </a:r>
          </a:p>
          <a:p>
            <a:pPr>
              <a:lnSpc>
                <a:spcPct val="80000"/>
              </a:lnSpc>
              <a:buFontTx/>
              <a:buChar char="-"/>
            </a:pPr>
            <a:r>
              <a:rPr lang="es-ES_tradnl" altLang="es-CL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Civilización Egipcia: río Nilo</a:t>
            </a:r>
          </a:p>
          <a:p>
            <a:pPr>
              <a:lnSpc>
                <a:spcPct val="80000"/>
              </a:lnSpc>
              <a:buFontTx/>
              <a:buChar char="-"/>
            </a:pPr>
            <a:r>
              <a:rPr lang="es-ES_tradnl" altLang="es-CL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Civilización Hindú: río Indo y río Ganges</a:t>
            </a:r>
          </a:p>
          <a:p>
            <a:pPr>
              <a:lnSpc>
                <a:spcPct val="80000"/>
              </a:lnSpc>
              <a:buFontTx/>
              <a:buChar char="-"/>
            </a:pPr>
            <a:r>
              <a:rPr lang="es-ES_tradnl" altLang="es-CL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Civilización China: río Amarillo y río Azul</a:t>
            </a:r>
          </a:p>
        </p:txBody>
      </p:sp>
    </p:spTree>
    <p:extLst>
      <p:ext uri="{BB962C8B-B14F-4D97-AF65-F5344CB8AC3E}">
        <p14:creationId xmlns:p14="http://schemas.microsoft.com/office/powerpoint/2010/main" val="2089314929"/>
      </p:ext>
    </p:extLst>
  </p:cSld>
  <p:clrMapOvr>
    <a:masterClrMapping/>
  </p:clrMapOvr>
</p:sld>
</file>

<file path=ppt/theme/theme1.xml><?xml version="1.0" encoding="utf-8"?>
<a:theme xmlns:a="http://schemas.openxmlformats.org/drawingml/2006/main" name="Galería">
  <a:themeElements>
    <a:clrScheme name="Galería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ería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ía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80</TotalTime>
  <Words>356</Words>
  <Application>Microsoft Office PowerPoint</Application>
  <PresentationFormat>Panorámica</PresentationFormat>
  <Paragraphs>29</Paragraphs>
  <Slides>8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4" baseType="lpstr">
      <vt:lpstr>Algerian</vt:lpstr>
      <vt:lpstr>Arial</vt:lpstr>
      <vt:lpstr>Calibri</vt:lpstr>
      <vt:lpstr>Gill Sans MT</vt:lpstr>
      <vt:lpstr>Wingdings</vt:lpstr>
      <vt:lpstr>Galería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Notebook 11</dc:creator>
  <cp:lastModifiedBy>alonceu@gmail.com</cp:lastModifiedBy>
  <cp:revision>10</cp:revision>
  <dcterms:created xsi:type="dcterms:W3CDTF">2021-05-25T01:55:38Z</dcterms:created>
  <dcterms:modified xsi:type="dcterms:W3CDTF">2021-05-25T13:09:22Z</dcterms:modified>
</cp:coreProperties>
</file>