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L"/>
          </a:p>
        </p:txBody>
      </p:sp>
      <p:sp>
        <p:nvSpPr>
          <p:cNvPr id="4" name="Marcador de fecha 3"/>
          <p:cNvSpPr>
            <a:spLocks noGrp="1"/>
          </p:cNvSpPr>
          <p:nvPr>
            <p:ph type="dt" sz="half" idx="10"/>
          </p:nvPr>
        </p:nvSpPr>
        <p:spPr/>
        <p:txBody>
          <a:bodyPr/>
          <a:lstStyle/>
          <a:p>
            <a:fld id="{2ED178EF-E82C-422F-BA0C-2E2359FC0E0F}" type="datetimeFigureOut">
              <a:rPr lang="es-CL" smtClean="0"/>
              <a:t>11-05-2021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1190245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2ED178EF-E82C-422F-BA0C-2E2359FC0E0F}" type="datetimeFigureOut">
              <a:rPr lang="es-CL" smtClean="0"/>
              <a:t>11-05-2021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3408248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2ED178EF-E82C-422F-BA0C-2E2359FC0E0F}" type="datetimeFigureOut">
              <a:rPr lang="es-CL" smtClean="0"/>
              <a:t>11-05-2021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16770398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2ED178EF-E82C-422F-BA0C-2E2359FC0E0F}" type="datetimeFigureOut">
              <a:rPr lang="es-CL" smtClean="0"/>
              <a:t>11-05-2021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444709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2ED178EF-E82C-422F-BA0C-2E2359FC0E0F}" type="datetimeFigureOut">
              <a:rPr lang="es-CL" smtClean="0"/>
              <a:t>11-05-2021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1190584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p:cNvSpPr>
            <a:spLocks noGrp="1"/>
          </p:cNvSpPr>
          <p:nvPr>
            <p:ph type="dt" sz="half" idx="10"/>
          </p:nvPr>
        </p:nvSpPr>
        <p:spPr/>
        <p:txBody>
          <a:bodyPr/>
          <a:lstStyle/>
          <a:p>
            <a:fld id="{2ED178EF-E82C-422F-BA0C-2E2359FC0E0F}" type="datetimeFigureOut">
              <a:rPr lang="es-CL" smtClean="0"/>
              <a:t>11-05-2021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3419503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p:cNvSpPr>
            <a:spLocks noGrp="1"/>
          </p:cNvSpPr>
          <p:nvPr>
            <p:ph type="dt" sz="half" idx="10"/>
          </p:nvPr>
        </p:nvSpPr>
        <p:spPr/>
        <p:txBody>
          <a:bodyPr/>
          <a:lstStyle/>
          <a:p>
            <a:fld id="{2ED178EF-E82C-422F-BA0C-2E2359FC0E0F}" type="datetimeFigureOut">
              <a:rPr lang="es-CL" smtClean="0"/>
              <a:t>11-05-2021</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710852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fecha 2"/>
          <p:cNvSpPr>
            <a:spLocks noGrp="1"/>
          </p:cNvSpPr>
          <p:nvPr>
            <p:ph type="dt" sz="half" idx="10"/>
          </p:nvPr>
        </p:nvSpPr>
        <p:spPr/>
        <p:txBody>
          <a:bodyPr/>
          <a:lstStyle/>
          <a:p>
            <a:fld id="{2ED178EF-E82C-422F-BA0C-2E2359FC0E0F}" type="datetimeFigureOut">
              <a:rPr lang="es-CL" smtClean="0"/>
              <a:t>11-05-2021</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2419164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ED178EF-E82C-422F-BA0C-2E2359FC0E0F}" type="datetimeFigureOut">
              <a:rPr lang="es-CL" smtClean="0"/>
              <a:t>11-05-2021</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2599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2ED178EF-E82C-422F-BA0C-2E2359FC0E0F}" type="datetimeFigureOut">
              <a:rPr lang="es-CL" smtClean="0"/>
              <a:t>11-05-2021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280635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2ED178EF-E82C-422F-BA0C-2E2359FC0E0F}" type="datetimeFigureOut">
              <a:rPr lang="es-CL" smtClean="0"/>
              <a:t>11-05-2021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E547AF7F-A009-4E8B-AF1A-619AD12DEB4F}" type="slidenum">
              <a:rPr lang="es-CL" smtClean="0"/>
              <a:t>‹Nº›</a:t>
            </a:fld>
            <a:endParaRPr lang="es-CL"/>
          </a:p>
        </p:txBody>
      </p:sp>
    </p:spTree>
    <p:extLst>
      <p:ext uri="{BB962C8B-B14F-4D97-AF65-F5344CB8AC3E}">
        <p14:creationId xmlns:p14="http://schemas.microsoft.com/office/powerpoint/2010/main" val="1614037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178EF-E82C-422F-BA0C-2E2359FC0E0F}" type="datetimeFigureOut">
              <a:rPr lang="es-CL" smtClean="0"/>
              <a:t>11-05-2021</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47AF7F-A009-4E8B-AF1A-619AD12DEB4F}" type="slidenum">
              <a:rPr lang="es-CL" smtClean="0"/>
              <a:t>‹Nº›</a:t>
            </a:fld>
            <a:endParaRPr lang="es-CL"/>
          </a:p>
        </p:txBody>
      </p:sp>
    </p:spTree>
    <p:extLst>
      <p:ext uri="{BB962C8B-B14F-4D97-AF65-F5344CB8AC3E}">
        <p14:creationId xmlns:p14="http://schemas.microsoft.com/office/powerpoint/2010/main" val="2986070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914400" y="182880"/>
            <a:ext cx="10006149" cy="1077218"/>
          </a:xfrm>
          <a:prstGeom prst="rect">
            <a:avLst/>
          </a:prstGeom>
          <a:noFill/>
        </p:spPr>
        <p:txBody>
          <a:bodyPr wrap="square" rtlCol="0">
            <a:spAutoFit/>
          </a:bodyPr>
          <a:lstStyle/>
          <a:p>
            <a:pPr algn="ctr"/>
            <a:r>
              <a:rPr lang="es-CL" sz="3200" b="1" dirty="0"/>
              <a:t>La centralidad del ser humano en  el quehacer intelectual y artístico </a:t>
            </a:r>
          </a:p>
        </p:txBody>
      </p:sp>
      <p:sp>
        <p:nvSpPr>
          <p:cNvPr id="5" name="CuadroTexto 4"/>
          <p:cNvSpPr txBox="1"/>
          <p:nvPr/>
        </p:nvSpPr>
        <p:spPr>
          <a:xfrm>
            <a:off x="378823" y="1051093"/>
            <a:ext cx="2625634" cy="1200329"/>
          </a:xfrm>
          <a:prstGeom prst="rect">
            <a:avLst/>
          </a:prstGeom>
          <a:noFill/>
        </p:spPr>
        <p:txBody>
          <a:bodyPr wrap="square" rtlCol="0">
            <a:spAutoFit/>
          </a:bodyPr>
          <a:lstStyle/>
          <a:p>
            <a:pPr algn="ctr"/>
            <a:r>
              <a:rPr lang="es-CL" dirty="0">
                <a:solidFill>
                  <a:srgbClr val="0070C0"/>
                </a:solidFill>
              </a:rPr>
              <a:t>Cambios S, XIV(14)</a:t>
            </a:r>
          </a:p>
          <a:p>
            <a:pPr algn="ctr"/>
            <a:r>
              <a:rPr lang="es-CL" dirty="0">
                <a:solidFill>
                  <a:srgbClr val="0070C0"/>
                </a:solidFill>
              </a:rPr>
              <a:t> / XV XVI (15-16)</a:t>
            </a:r>
          </a:p>
          <a:p>
            <a:pPr algn="ctr"/>
            <a:r>
              <a:rPr lang="es-CL" dirty="0">
                <a:solidFill>
                  <a:srgbClr val="0070C0"/>
                </a:solidFill>
              </a:rPr>
              <a:t>Transformaciones en diversos ámbitos</a:t>
            </a:r>
          </a:p>
        </p:txBody>
      </p:sp>
      <p:sp>
        <p:nvSpPr>
          <p:cNvPr id="6" name="CuadroTexto 5"/>
          <p:cNvSpPr txBox="1"/>
          <p:nvPr/>
        </p:nvSpPr>
        <p:spPr>
          <a:xfrm>
            <a:off x="568234" y="2251422"/>
            <a:ext cx="2246811" cy="646331"/>
          </a:xfrm>
          <a:prstGeom prst="rect">
            <a:avLst/>
          </a:prstGeom>
          <a:noFill/>
        </p:spPr>
        <p:txBody>
          <a:bodyPr wrap="square" rtlCol="0">
            <a:spAutoFit/>
          </a:bodyPr>
          <a:lstStyle/>
          <a:p>
            <a:pPr algn="ctr"/>
            <a:r>
              <a:rPr lang="es-CL" dirty="0">
                <a:solidFill>
                  <a:srgbClr val="FF0000"/>
                </a:solidFill>
              </a:rPr>
              <a:t>Estudian el pasado Edad Moderna</a:t>
            </a:r>
          </a:p>
        </p:txBody>
      </p:sp>
      <p:sp>
        <p:nvSpPr>
          <p:cNvPr id="7" name="CuadroTexto 6"/>
          <p:cNvSpPr txBox="1"/>
          <p:nvPr/>
        </p:nvSpPr>
        <p:spPr>
          <a:xfrm>
            <a:off x="306976" y="3104371"/>
            <a:ext cx="2769325" cy="2585323"/>
          </a:xfrm>
          <a:prstGeom prst="rect">
            <a:avLst/>
          </a:prstGeom>
          <a:noFill/>
        </p:spPr>
        <p:txBody>
          <a:bodyPr wrap="square" rtlCol="0">
            <a:spAutoFit/>
          </a:bodyPr>
          <a:lstStyle/>
          <a:p>
            <a:pPr algn="ctr"/>
            <a:r>
              <a:rPr lang="es-CL" dirty="0"/>
              <a:t>Después de Las cruzadas S. XI y XII, </a:t>
            </a:r>
            <a:r>
              <a:rPr lang="es-CL" b="1" dirty="0"/>
              <a:t>se reactivó el comercio en Europa occidental</a:t>
            </a:r>
          </a:p>
          <a:p>
            <a:pPr algn="ctr"/>
            <a:r>
              <a:rPr lang="es-CL" dirty="0">
                <a:solidFill>
                  <a:srgbClr val="FF0000"/>
                </a:solidFill>
              </a:rPr>
              <a:t>Italia</a:t>
            </a:r>
          </a:p>
          <a:p>
            <a:pPr algn="ctr"/>
            <a:r>
              <a:rPr lang="es-CL" dirty="0">
                <a:solidFill>
                  <a:srgbClr val="FFC000"/>
                </a:solidFill>
              </a:rPr>
              <a:t>Venecia, Roma y Florencia</a:t>
            </a:r>
            <a:r>
              <a:rPr lang="es-CL" dirty="0"/>
              <a:t>,</a:t>
            </a:r>
          </a:p>
          <a:p>
            <a:pPr algn="ctr"/>
            <a:r>
              <a:rPr lang="es-CL" dirty="0"/>
              <a:t>que se ubicaban en un punto comercial estratégico</a:t>
            </a:r>
          </a:p>
          <a:p>
            <a:endParaRPr lang="es-CL" dirty="0"/>
          </a:p>
        </p:txBody>
      </p:sp>
      <p:sp>
        <p:nvSpPr>
          <p:cNvPr id="8" name="CuadroTexto 7"/>
          <p:cNvSpPr txBox="1"/>
          <p:nvPr/>
        </p:nvSpPr>
        <p:spPr>
          <a:xfrm>
            <a:off x="281809" y="5458634"/>
            <a:ext cx="2842702" cy="1200329"/>
          </a:xfrm>
          <a:prstGeom prst="rect">
            <a:avLst/>
          </a:prstGeom>
          <a:noFill/>
        </p:spPr>
        <p:txBody>
          <a:bodyPr wrap="none" rtlCol="0">
            <a:spAutoFit/>
          </a:bodyPr>
          <a:lstStyle/>
          <a:p>
            <a:pPr algn="ctr"/>
            <a:r>
              <a:rPr lang="es-CL" b="1" dirty="0"/>
              <a:t>Movimientos artísticos </a:t>
            </a:r>
          </a:p>
          <a:p>
            <a:pPr algn="ctr"/>
            <a:r>
              <a:rPr lang="es-CL" b="1" dirty="0"/>
              <a:t>humanismo y Renacimiento</a:t>
            </a:r>
          </a:p>
          <a:p>
            <a:pPr algn="ctr"/>
            <a:r>
              <a:rPr lang="es-CL" b="1" dirty="0"/>
              <a:t>resto de Europa</a:t>
            </a:r>
          </a:p>
          <a:p>
            <a:endParaRPr lang="es-CL" b="1" dirty="0"/>
          </a:p>
        </p:txBody>
      </p:sp>
      <p:sp>
        <p:nvSpPr>
          <p:cNvPr id="9" name="CuadroTexto 8"/>
          <p:cNvSpPr txBox="1"/>
          <p:nvPr/>
        </p:nvSpPr>
        <p:spPr>
          <a:xfrm>
            <a:off x="3579222" y="1432594"/>
            <a:ext cx="2338252" cy="646331"/>
          </a:xfrm>
          <a:prstGeom prst="rect">
            <a:avLst/>
          </a:prstGeom>
          <a:noFill/>
        </p:spPr>
        <p:txBody>
          <a:bodyPr wrap="square" rtlCol="0">
            <a:spAutoFit/>
          </a:bodyPr>
          <a:lstStyle/>
          <a:p>
            <a:r>
              <a:rPr lang="es-CL" b="1" dirty="0"/>
              <a:t>El ser humano desde la visión humanista</a:t>
            </a:r>
          </a:p>
        </p:txBody>
      </p:sp>
      <p:sp>
        <p:nvSpPr>
          <p:cNvPr id="10" name="CuadroTexto 9"/>
          <p:cNvSpPr txBox="1"/>
          <p:nvPr/>
        </p:nvSpPr>
        <p:spPr>
          <a:xfrm>
            <a:off x="5643154" y="1205645"/>
            <a:ext cx="3095897" cy="1200329"/>
          </a:xfrm>
          <a:prstGeom prst="rect">
            <a:avLst/>
          </a:prstGeom>
          <a:noFill/>
        </p:spPr>
        <p:txBody>
          <a:bodyPr wrap="square" rtlCol="0">
            <a:spAutoFit/>
          </a:bodyPr>
          <a:lstStyle/>
          <a:p>
            <a:pPr algn="ctr"/>
            <a:r>
              <a:rPr lang="es-CL" dirty="0"/>
              <a:t>Edad Moderna fue el desarrollo del movimiento intelectual conocido como</a:t>
            </a:r>
          </a:p>
          <a:p>
            <a:pPr algn="ctr"/>
            <a:r>
              <a:rPr lang="es-CL" b="1" dirty="0"/>
              <a:t>humanismo</a:t>
            </a:r>
          </a:p>
        </p:txBody>
      </p:sp>
      <p:sp>
        <p:nvSpPr>
          <p:cNvPr id="11" name="CuadroTexto 10"/>
          <p:cNvSpPr txBox="1"/>
          <p:nvPr/>
        </p:nvSpPr>
        <p:spPr>
          <a:xfrm>
            <a:off x="8739051" y="1157060"/>
            <a:ext cx="2899954" cy="1200329"/>
          </a:xfrm>
          <a:prstGeom prst="rect">
            <a:avLst/>
          </a:prstGeom>
          <a:noFill/>
        </p:spPr>
        <p:txBody>
          <a:bodyPr wrap="square" rtlCol="0">
            <a:spAutoFit/>
          </a:bodyPr>
          <a:lstStyle/>
          <a:p>
            <a:r>
              <a:rPr lang="es-CL" dirty="0"/>
              <a:t>El interés de los humanistas por la Antigüedad grecorromana los condujo a llamar </a:t>
            </a:r>
            <a:r>
              <a:rPr lang="es-CL" b="1" dirty="0"/>
              <a:t>“Renacimiento” </a:t>
            </a:r>
          </a:p>
        </p:txBody>
      </p:sp>
      <p:sp>
        <p:nvSpPr>
          <p:cNvPr id="12" name="CuadroTexto 11"/>
          <p:cNvSpPr txBox="1"/>
          <p:nvPr/>
        </p:nvSpPr>
        <p:spPr>
          <a:xfrm>
            <a:off x="8967650" y="2405974"/>
            <a:ext cx="2442755" cy="369332"/>
          </a:xfrm>
          <a:prstGeom prst="rect">
            <a:avLst/>
          </a:prstGeom>
          <a:noFill/>
        </p:spPr>
        <p:txBody>
          <a:bodyPr wrap="square" rtlCol="0">
            <a:spAutoFit/>
          </a:bodyPr>
          <a:lstStyle/>
          <a:p>
            <a:r>
              <a:rPr lang="es-CL" b="1" dirty="0"/>
              <a:t>Renacimiento artístico</a:t>
            </a:r>
          </a:p>
        </p:txBody>
      </p:sp>
      <p:sp>
        <p:nvSpPr>
          <p:cNvPr id="13" name="CuadroTexto 12"/>
          <p:cNvSpPr txBox="1"/>
          <p:nvPr/>
        </p:nvSpPr>
        <p:spPr>
          <a:xfrm>
            <a:off x="9117874" y="2823891"/>
            <a:ext cx="2625633" cy="1477328"/>
          </a:xfrm>
          <a:prstGeom prst="rect">
            <a:avLst/>
          </a:prstGeom>
          <a:noFill/>
        </p:spPr>
        <p:txBody>
          <a:bodyPr wrap="square" rtlCol="0">
            <a:spAutoFit/>
          </a:bodyPr>
          <a:lstStyle/>
          <a:p>
            <a:pPr algn="r"/>
            <a:r>
              <a:rPr lang="es-CL" dirty="0"/>
              <a:t>Pintores, escultores, arquitectos y músicos, pretendieron integrar en sus obras las ideas del </a:t>
            </a:r>
            <a:r>
              <a:rPr lang="es-CL" b="1" dirty="0"/>
              <a:t>humanismo </a:t>
            </a:r>
          </a:p>
        </p:txBody>
      </p:sp>
      <p:pic>
        <p:nvPicPr>
          <p:cNvPr id="1026" name="Picture 2" descr="La Escuela de Atenas de Rafael Sanzio: análisis y significado - Cultura  Geni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0295" y="3562555"/>
            <a:ext cx="5487579" cy="2880979"/>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p:cNvSpPr txBox="1"/>
          <p:nvPr/>
        </p:nvSpPr>
        <p:spPr>
          <a:xfrm>
            <a:off x="3630295" y="2681508"/>
            <a:ext cx="5487579" cy="1107996"/>
          </a:xfrm>
          <a:prstGeom prst="rect">
            <a:avLst/>
          </a:prstGeom>
          <a:noFill/>
        </p:spPr>
        <p:txBody>
          <a:bodyPr wrap="square" rtlCol="0">
            <a:spAutoFit/>
          </a:bodyPr>
          <a:lstStyle/>
          <a:p>
            <a:pPr algn="ctr"/>
            <a:r>
              <a:rPr lang="es-CL" sz="2400" b="1" dirty="0"/>
              <a:t>¿Qué características tuvo el Renacimiento artístico?</a:t>
            </a:r>
          </a:p>
          <a:p>
            <a:endParaRPr lang="es-CL" dirty="0"/>
          </a:p>
        </p:txBody>
      </p:sp>
      <p:sp>
        <p:nvSpPr>
          <p:cNvPr id="16" name="CuadroTexto 15"/>
          <p:cNvSpPr txBox="1"/>
          <p:nvPr/>
        </p:nvSpPr>
        <p:spPr>
          <a:xfrm>
            <a:off x="9083039" y="5243205"/>
            <a:ext cx="2660468" cy="1200329"/>
          </a:xfrm>
          <a:prstGeom prst="rect">
            <a:avLst/>
          </a:prstGeom>
          <a:noFill/>
        </p:spPr>
        <p:txBody>
          <a:bodyPr wrap="square" rtlCol="0">
            <a:spAutoFit/>
          </a:bodyPr>
          <a:lstStyle/>
          <a:p>
            <a:r>
              <a:rPr lang="es-CL" sz="1200" dirty="0" err="1"/>
              <a:t>Sanzio</a:t>
            </a:r>
            <a:r>
              <a:rPr lang="es-CL" sz="1200" dirty="0"/>
              <a:t>, Rafael de (1510-1511).  La Escuela de Atenas. La Escuela de Atenas fue pintada sobre los muros del Palacio Vaticano. En ella, Rafael representó filósofos, científicos y matemáticos griegos. Pág. 15</a:t>
            </a:r>
            <a:endParaRPr lang="es-CL" sz="1200" b="1" dirty="0"/>
          </a:p>
        </p:txBody>
      </p:sp>
    </p:spTree>
    <p:extLst>
      <p:ext uri="{BB962C8B-B14F-4D97-AF65-F5344CB8AC3E}">
        <p14:creationId xmlns:p14="http://schemas.microsoft.com/office/powerpoint/2010/main" val="2921966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ángulo 16"/>
          <p:cNvSpPr/>
          <p:nvPr/>
        </p:nvSpPr>
        <p:spPr>
          <a:xfrm>
            <a:off x="1097280" y="5029200"/>
            <a:ext cx="10332720" cy="10450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 name="CuadroTexto 1"/>
          <p:cNvSpPr txBox="1"/>
          <p:nvPr/>
        </p:nvSpPr>
        <p:spPr>
          <a:xfrm>
            <a:off x="1097280" y="1263857"/>
            <a:ext cx="10411097" cy="3139321"/>
          </a:xfrm>
          <a:prstGeom prst="rect">
            <a:avLst/>
          </a:prstGeom>
          <a:noFill/>
        </p:spPr>
        <p:txBody>
          <a:bodyPr wrap="square" rtlCol="0">
            <a:spAutoFit/>
          </a:bodyPr>
          <a:lstStyle/>
          <a:p>
            <a:r>
              <a:rPr lang="es-CL" b="1" dirty="0"/>
              <a:t>C</a:t>
            </a:r>
            <a:r>
              <a:rPr lang="es-CL" dirty="0"/>
              <a:t> </a:t>
            </a:r>
            <a:r>
              <a:rPr lang="es-CL" i="1" dirty="0"/>
              <a:t>“Si el pintor quiere contemplar bellezas que lo cautiven, es muy dueño de crearlas […], de ellas puede ser señor y dios […]. Si quiere valles o, desde las altas cumbres de los montes, descubrir una vasta campiña o, desde allí, divisar el horizonte del mar, es muy dueño de hacerlo […]. En efecto, todo lo que en el universo es, por esencia, presencia o ficción, será primero en la mente del pintor y después en sus manos. Y son aquellas cosas tan excelentes, que engendran una proporcionada armonía con solo contemplarlas un instante, cual ocurre con la naturaleza”.</a:t>
            </a:r>
          </a:p>
          <a:p>
            <a:endParaRPr lang="es-CL" dirty="0"/>
          </a:p>
          <a:p>
            <a:r>
              <a:rPr lang="es-CL" dirty="0"/>
              <a:t>Da Vinci, Leonardo da (1498, Florencia). Tratado de pintura.</a:t>
            </a:r>
          </a:p>
          <a:p>
            <a:r>
              <a:rPr lang="es-CL" dirty="0"/>
              <a:t>Esta obra corresponde a una serie de notas escritas por uno de los principales exponente del Renacimiento, Leonardo da Vinci. Fueron recopiladas por un discípulo y publicada casi dos siglos después de ser escritas (1680).  </a:t>
            </a:r>
          </a:p>
        </p:txBody>
      </p:sp>
      <p:sp>
        <p:nvSpPr>
          <p:cNvPr id="3" name="CuadroTexto 2"/>
          <p:cNvSpPr txBox="1"/>
          <p:nvPr/>
        </p:nvSpPr>
        <p:spPr>
          <a:xfrm>
            <a:off x="1097280" y="248194"/>
            <a:ext cx="10149840" cy="1015663"/>
          </a:xfrm>
          <a:prstGeom prst="rect">
            <a:avLst/>
          </a:prstGeom>
          <a:noFill/>
        </p:spPr>
        <p:txBody>
          <a:bodyPr wrap="square" rtlCol="0">
            <a:spAutoFit/>
          </a:bodyPr>
          <a:lstStyle/>
          <a:p>
            <a:pPr algn="ctr"/>
            <a:r>
              <a:rPr lang="es-CL" sz="1400" b="1" dirty="0"/>
              <a:t>Para comprender el Renacimiento artístico, así como cualquier proceso del pasado, es necesario acudir a fuentes históricas. Estas son evidencias que nos ayudan a entender el periodo estudiado. En su análisis hay varios pasos involucrados y uno de ellos es identificar su naturaleza, origen y contenido, para situarla y conocer el tipo de información que entrega.</a:t>
            </a:r>
          </a:p>
          <a:p>
            <a:endParaRPr lang="es-CL" dirty="0"/>
          </a:p>
        </p:txBody>
      </p:sp>
      <p:sp>
        <p:nvSpPr>
          <p:cNvPr id="15" name="CuadroTexto 14"/>
          <p:cNvSpPr txBox="1"/>
          <p:nvPr/>
        </p:nvSpPr>
        <p:spPr>
          <a:xfrm>
            <a:off x="1280160" y="5120640"/>
            <a:ext cx="9784080" cy="1227908"/>
          </a:xfrm>
          <a:prstGeom prst="rect">
            <a:avLst/>
          </a:prstGeom>
          <a:noFill/>
        </p:spPr>
        <p:txBody>
          <a:bodyPr wrap="square" rtlCol="0">
            <a:spAutoFit/>
          </a:bodyPr>
          <a:lstStyle/>
          <a:p>
            <a:r>
              <a:rPr lang="es-CL" dirty="0"/>
              <a:t>Identifica la naturaleza, el origen y el contenido de las fuentes de estas páginas y ordena la información en un cuadro o esquema. Luego, responde la pregunta inicial. Para ello, puedes usar el siguiente procedimiento:</a:t>
            </a:r>
          </a:p>
          <a:p>
            <a:endParaRPr lang="es-CL" dirty="0"/>
          </a:p>
        </p:txBody>
      </p:sp>
    </p:spTree>
    <p:extLst>
      <p:ext uri="{BB962C8B-B14F-4D97-AF65-F5344CB8AC3E}">
        <p14:creationId xmlns:p14="http://schemas.microsoft.com/office/powerpoint/2010/main" val="3930381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 grpId="0"/>
      <p:bldP spid="3"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52697" y="195496"/>
            <a:ext cx="6230984" cy="523220"/>
          </a:xfrm>
          <a:prstGeom prst="rect">
            <a:avLst/>
          </a:prstGeom>
          <a:noFill/>
        </p:spPr>
        <p:txBody>
          <a:bodyPr wrap="square" rtlCol="0">
            <a:spAutoFit/>
          </a:bodyPr>
          <a:lstStyle/>
          <a:p>
            <a:r>
              <a:rPr lang="es-CL" sz="1400" b="1" dirty="0">
                <a:solidFill>
                  <a:srgbClr val="0070C0"/>
                </a:solidFill>
              </a:rPr>
              <a:t>1 Identifica la naturaleza de la fuente: </a:t>
            </a:r>
            <a:r>
              <a:rPr lang="es-CL" sz="1400" dirty="0"/>
              <a:t>escrita, oral, material, iconográfica, audiovisual, etc. Por ejemplo, la </a:t>
            </a:r>
            <a:r>
              <a:rPr lang="es-CL" sz="1400" b="1" dirty="0"/>
              <a:t>fuente C </a:t>
            </a:r>
            <a:r>
              <a:rPr lang="es-CL" sz="1400" dirty="0"/>
              <a:t>corresponde a una fuente escrita.</a:t>
            </a:r>
          </a:p>
        </p:txBody>
      </p:sp>
      <p:sp>
        <p:nvSpPr>
          <p:cNvPr id="5" name="CuadroTexto 4"/>
          <p:cNvSpPr txBox="1"/>
          <p:nvPr/>
        </p:nvSpPr>
        <p:spPr>
          <a:xfrm>
            <a:off x="352696" y="957944"/>
            <a:ext cx="5891350" cy="1169551"/>
          </a:xfrm>
          <a:prstGeom prst="rect">
            <a:avLst/>
          </a:prstGeom>
          <a:noFill/>
        </p:spPr>
        <p:txBody>
          <a:bodyPr wrap="square" rtlCol="0">
            <a:spAutoFit/>
          </a:bodyPr>
          <a:lstStyle/>
          <a:p>
            <a:r>
              <a:rPr lang="es-CL" sz="1400" b="1" dirty="0">
                <a:solidFill>
                  <a:srgbClr val="0070C0"/>
                </a:solidFill>
              </a:rPr>
              <a:t>2 Identifica el origen de la fuente: </a:t>
            </a:r>
            <a:r>
              <a:rPr lang="es-CL" sz="1400" dirty="0"/>
              <a:t>autor, lugar, año o época en que fue producida y contexto al que hace referencia. Por ejemplo, el autor de la </a:t>
            </a:r>
            <a:r>
              <a:rPr lang="es-CL" sz="1400" b="1" dirty="0"/>
              <a:t>fuente C</a:t>
            </a:r>
            <a:r>
              <a:rPr lang="es-CL" sz="1400" dirty="0"/>
              <a:t> es Leonardo Da Vinci, pintor florentino, además de escultor, arquitecto, científico y músico. Su texto Tratado de la pintura, corresponde a una serie de notas escritas por él hacia 1498, en Florencia (Italia). </a:t>
            </a:r>
          </a:p>
        </p:txBody>
      </p:sp>
      <p:sp>
        <p:nvSpPr>
          <p:cNvPr id="7" name="CuadroTexto 6"/>
          <p:cNvSpPr txBox="1"/>
          <p:nvPr/>
        </p:nvSpPr>
        <p:spPr>
          <a:xfrm>
            <a:off x="352696" y="2323013"/>
            <a:ext cx="5682343" cy="1384995"/>
          </a:xfrm>
          <a:prstGeom prst="rect">
            <a:avLst/>
          </a:prstGeom>
          <a:noFill/>
        </p:spPr>
        <p:txBody>
          <a:bodyPr wrap="square" rtlCol="0">
            <a:spAutoFit/>
          </a:bodyPr>
          <a:lstStyle/>
          <a:p>
            <a:r>
              <a:rPr lang="es-CL" sz="1400" dirty="0">
                <a:solidFill>
                  <a:srgbClr val="0070C0"/>
                </a:solidFill>
              </a:rPr>
              <a:t>3  </a:t>
            </a:r>
            <a:r>
              <a:rPr lang="es-CL" sz="1400" b="1" dirty="0">
                <a:solidFill>
                  <a:srgbClr val="0070C0"/>
                </a:solidFill>
              </a:rPr>
              <a:t>Clasifica la fuente según su origen: </a:t>
            </a:r>
            <a:r>
              <a:rPr lang="es-CL" sz="1400" dirty="0"/>
              <a:t>primaria (testimonios del pasado cuya creación o autor es contemporáneo a los hechos investigados) o secundaria (testimonios elaborados con posterioridad a partir de otras fuentes). Por ejemplo, la </a:t>
            </a:r>
            <a:r>
              <a:rPr lang="es-CL" sz="1400" b="1" dirty="0"/>
              <a:t>fuente C</a:t>
            </a:r>
            <a:r>
              <a:rPr lang="es-CL" sz="1400" dirty="0"/>
              <a:t> , corresponde a una fuente primaria, pues fue elaborada durante el Renacimiento (época estudiada), por un protagonista de la época.</a:t>
            </a:r>
          </a:p>
        </p:txBody>
      </p:sp>
      <p:sp>
        <p:nvSpPr>
          <p:cNvPr id="8" name="CuadroTexto 7"/>
          <p:cNvSpPr txBox="1"/>
          <p:nvPr/>
        </p:nvSpPr>
        <p:spPr>
          <a:xfrm>
            <a:off x="352695" y="3783309"/>
            <a:ext cx="5682343" cy="738664"/>
          </a:xfrm>
          <a:prstGeom prst="rect">
            <a:avLst/>
          </a:prstGeom>
          <a:noFill/>
        </p:spPr>
        <p:txBody>
          <a:bodyPr wrap="square" rtlCol="0">
            <a:spAutoFit/>
          </a:bodyPr>
          <a:lstStyle/>
          <a:p>
            <a:r>
              <a:rPr lang="es-CL" sz="1400" b="1" dirty="0">
                <a:solidFill>
                  <a:srgbClr val="0070C0"/>
                </a:solidFill>
              </a:rPr>
              <a:t>4 Identifica el contenido y ámbito al que hace referencia (político, social, etc.). </a:t>
            </a:r>
            <a:r>
              <a:rPr lang="es-CL" sz="1400" dirty="0"/>
              <a:t>Por ejemplo, el contenido de la </a:t>
            </a:r>
            <a:r>
              <a:rPr lang="es-CL" sz="1400" b="1" dirty="0"/>
              <a:t>fuente C </a:t>
            </a:r>
            <a:r>
              <a:rPr lang="es-CL" sz="1400" dirty="0"/>
              <a:t>hace referencia al ámbito artístico, pues entrega recomendaciones en torno a la pintura.</a:t>
            </a:r>
          </a:p>
        </p:txBody>
      </p:sp>
      <p:sp>
        <p:nvSpPr>
          <p:cNvPr id="9" name="CuadroTexto 8"/>
          <p:cNvSpPr txBox="1"/>
          <p:nvPr/>
        </p:nvSpPr>
        <p:spPr>
          <a:xfrm>
            <a:off x="352695" y="4649002"/>
            <a:ext cx="5891351" cy="2031325"/>
          </a:xfrm>
          <a:prstGeom prst="rect">
            <a:avLst/>
          </a:prstGeom>
          <a:noFill/>
        </p:spPr>
        <p:txBody>
          <a:bodyPr wrap="square" rtlCol="0">
            <a:spAutoFit/>
          </a:bodyPr>
          <a:lstStyle/>
          <a:p>
            <a:r>
              <a:rPr lang="es-CL" sz="1400" b="1" dirty="0">
                <a:solidFill>
                  <a:srgbClr val="0070C0"/>
                </a:solidFill>
              </a:rPr>
              <a:t>5 Señala la información que aporta cada una de las fuentes para dar respuesta a la pregunta inicial. </a:t>
            </a:r>
            <a:r>
              <a:rPr lang="es-CL" sz="1400" dirty="0"/>
              <a:t>Por ejemplo, la fuente C aporta información sobre la visión sobre la pintura de uno de los principales artistas del Renacimiento artístico. Refleja la importancia que le asigna Da Vinci al individuo en sus obras. Esto forma parte de las características del Renacimiento, en estrecha relación con el Humanismo. También muestra la centralidad de la naturaleza en las obras renacentistas y la preocupación por la armonía.</a:t>
            </a:r>
          </a:p>
          <a:p>
            <a:endParaRPr lang="es-CL" sz="1400" dirty="0"/>
          </a:p>
        </p:txBody>
      </p:sp>
      <p:sp>
        <p:nvSpPr>
          <p:cNvPr id="10" name="CuadroTexto 9"/>
          <p:cNvSpPr txBox="1"/>
          <p:nvPr/>
        </p:nvSpPr>
        <p:spPr>
          <a:xfrm>
            <a:off x="6583681" y="957944"/>
            <a:ext cx="5290457" cy="4524315"/>
          </a:xfrm>
          <a:prstGeom prst="rect">
            <a:avLst/>
          </a:prstGeom>
          <a:noFill/>
        </p:spPr>
        <p:txBody>
          <a:bodyPr wrap="square" rtlCol="0">
            <a:spAutoFit/>
          </a:bodyPr>
          <a:lstStyle/>
          <a:p>
            <a:pPr marL="342900" indent="-342900" algn="r">
              <a:buAutoNum type="arabicPlain" startAt="5"/>
            </a:pPr>
            <a:endParaRPr lang="es-CL" sz="3600" dirty="0"/>
          </a:p>
          <a:p>
            <a:pPr algn="r"/>
            <a:r>
              <a:rPr lang="es-CL" sz="3600" dirty="0"/>
              <a:t>Concluye: </a:t>
            </a:r>
          </a:p>
          <a:p>
            <a:pPr algn="r"/>
            <a:r>
              <a:rPr lang="es-CL" sz="3600" dirty="0"/>
              <a:t>¿Qué características tuvo el Renacimiento artístico?, ¿cómo representaron la imagen del humano moderno estos artistas?</a:t>
            </a:r>
          </a:p>
          <a:p>
            <a:pPr algn="r"/>
            <a:endParaRPr lang="es-CL" sz="3600" dirty="0"/>
          </a:p>
        </p:txBody>
      </p:sp>
    </p:spTree>
    <p:extLst>
      <p:ext uri="{BB962C8B-B14F-4D97-AF65-F5344CB8AC3E}">
        <p14:creationId xmlns:p14="http://schemas.microsoft.com/office/powerpoint/2010/main" val="1205510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La Escuela de Atenas de Rafael Sanzio: análisis y significado - Cultura  Geni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130" y="163940"/>
            <a:ext cx="9117874" cy="4786883"/>
          </a:xfrm>
          <a:prstGeom prst="rect">
            <a:avLst/>
          </a:prstGeom>
          <a:noFill/>
          <a:extLst>
            <a:ext uri="{909E8E84-426E-40DD-AFC4-6F175D3DCCD1}">
              <a14:hiddenFill xmlns:a14="http://schemas.microsoft.com/office/drawing/2010/main">
                <a:solidFill>
                  <a:srgbClr val="FFFFFF"/>
                </a:solidFill>
              </a14:hiddenFill>
            </a:ext>
          </a:extLst>
        </p:spPr>
      </p:pic>
      <p:sp>
        <p:nvSpPr>
          <p:cNvPr id="3" name="CuadroTexto 2"/>
          <p:cNvSpPr txBox="1"/>
          <p:nvPr/>
        </p:nvSpPr>
        <p:spPr>
          <a:xfrm>
            <a:off x="9470572" y="163940"/>
            <a:ext cx="2847703" cy="1200329"/>
          </a:xfrm>
          <a:prstGeom prst="rect">
            <a:avLst/>
          </a:prstGeom>
          <a:noFill/>
        </p:spPr>
        <p:txBody>
          <a:bodyPr wrap="square" rtlCol="0">
            <a:spAutoFit/>
          </a:bodyPr>
          <a:lstStyle/>
          <a:p>
            <a:r>
              <a:rPr lang="es-CL" sz="1200" dirty="0" err="1"/>
              <a:t>Sanzio</a:t>
            </a:r>
            <a:r>
              <a:rPr lang="es-CL" sz="1200" dirty="0"/>
              <a:t>, Rafael de (1510-1511).  La Escuela de Atenas. La Escuela de Atenas fue pintada sobre los muros del Palacio Vaticano. En ella, Rafael representó filósofos, científicos y matemáticos griegos.</a:t>
            </a:r>
          </a:p>
        </p:txBody>
      </p:sp>
      <p:sp>
        <p:nvSpPr>
          <p:cNvPr id="6" name="CuadroTexto 5"/>
          <p:cNvSpPr txBox="1"/>
          <p:nvPr/>
        </p:nvSpPr>
        <p:spPr>
          <a:xfrm>
            <a:off x="1423851" y="5094514"/>
            <a:ext cx="9366069" cy="1200329"/>
          </a:xfrm>
          <a:prstGeom prst="rect">
            <a:avLst/>
          </a:prstGeom>
          <a:noFill/>
        </p:spPr>
        <p:txBody>
          <a:bodyPr wrap="square" rtlCol="0">
            <a:spAutoFit/>
          </a:bodyPr>
          <a:lstStyle/>
          <a:p>
            <a:r>
              <a:rPr lang="es-CL" dirty="0"/>
              <a:t>¿Qué diferencia una obra de arte de otro tipo de manifestaciones humanas?, ¿qué características de una obra permiten que esta sea considerada arte?, ¿qué elementos del pasado piensas que se pueden conocer a través de ellas? Ejemplifica a partir de algunas obras del Renacimiento artístico.</a:t>
            </a:r>
          </a:p>
          <a:p>
            <a:endParaRPr lang="es-CL" dirty="0"/>
          </a:p>
        </p:txBody>
      </p:sp>
      <p:sp>
        <p:nvSpPr>
          <p:cNvPr id="11" name="CuadroTexto 10"/>
          <p:cNvSpPr txBox="1"/>
          <p:nvPr/>
        </p:nvSpPr>
        <p:spPr>
          <a:xfrm>
            <a:off x="535577" y="6294843"/>
            <a:ext cx="10541726" cy="369332"/>
          </a:xfrm>
          <a:prstGeom prst="rect">
            <a:avLst/>
          </a:prstGeom>
          <a:noFill/>
        </p:spPr>
        <p:txBody>
          <a:bodyPr wrap="square" rtlCol="0">
            <a:spAutoFit/>
          </a:bodyPr>
          <a:lstStyle/>
          <a:p>
            <a:pPr algn="ctr"/>
            <a:r>
              <a:rPr lang="es-CL" dirty="0"/>
              <a:t>https://www.youtube.com/watch?v=UTUwaWuJhGs&amp;t=263s&amp;ab_channel=KhanAcademyEspa%C3%B1ol</a:t>
            </a:r>
          </a:p>
        </p:txBody>
      </p:sp>
    </p:spTree>
    <p:extLst>
      <p:ext uri="{BB962C8B-B14F-4D97-AF65-F5344CB8AC3E}">
        <p14:creationId xmlns:p14="http://schemas.microsoft.com/office/powerpoint/2010/main" val="334419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1"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892</Words>
  <Application>Microsoft Office PowerPoint</Application>
  <PresentationFormat>Panorámica</PresentationFormat>
  <Paragraphs>37</Paragraphs>
  <Slides>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Calibri Light</vt:lpstr>
      <vt:lpstr>Tema de Office</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Orlando</dc:creator>
  <cp:lastModifiedBy>alonceu@gmail.com</cp:lastModifiedBy>
  <cp:revision>11</cp:revision>
  <dcterms:created xsi:type="dcterms:W3CDTF">2021-04-28T22:58:35Z</dcterms:created>
  <dcterms:modified xsi:type="dcterms:W3CDTF">2021-05-11T17:15:04Z</dcterms:modified>
</cp:coreProperties>
</file>