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7" r:id="rId2"/>
    <p:sldId id="289" r:id="rId3"/>
    <p:sldId id="290" r:id="rId4"/>
    <p:sldId id="291" r:id="rId5"/>
    <p:sldId id="292" r:id="rId6"/>
    <p:sldId id="294" r:id="rId7"/>
    <p:sldId id="295" r:id="rId8"/>
    <p:sldId id="296" r:id="rId9"/>
    <p:sldId id="297" r:id="rId10"/>
    <p:sldId id="293" r:id="rId11"/>
    <p:sldId id="298" r:id="rId12"/>
    <p:sldId id="299" r:id="rId13"/>
    <p:sldId id="300" r:id="rId14"/>
    <p:sldId id="272" r:id="rId15"/>
  </p:sldIdLst>
  <p:sldSz cx="9144000" cy="5143500" type="screen16x9"/>
  <p:notesSz cx="6858000" cy="9144000"/>
  <p:embeddedFontLst>
    <p:embeddedFont>
      <p:font typeface="Coming Soon" panose="020B0604020202020204" charset="0"/>
      <p:regular r:id="rId17"/>
    </p:embeddedFont>
    <p:embeddedFont>
      <p:font typeface="Concert One" panose="020B0604020202020204" charset="0"/>
      <p:regular r:id="rId18"/>
    </p:embeddedFont>
    <p:embeddedFont>
      <p:font typeface="Roboto Mono Regular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55A70-28FB-4EF8-9D0A-1E54CF4789F0}">
  <a:tblStyle styleId="{EA855A70-28FB-4EF8-9D0A-1E54CF478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307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311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3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614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30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14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08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372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25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44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06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90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756063" y="482575"/>
            <a:ext cx="582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 REFORMA Y LA CONTRAREFORMA</a:t>
            </a:r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1402772" y="852052"/>
            <a:ext cx="66190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Se llama Reforma al cisma de la Iglesia Católica a partir del cual surgieron varias religiones y sectas cristianas de diverso tipo.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El origen de esta fractura es la protesta frente a los abusos y desviaciones de la jerarquía de la Iglesia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Comenzó con Lutero a principios del siglo XVI pero tuvo lugar en casi toda Europa.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Este período está marcado por persecuciones y guerras de religión entre las distintas confesiones.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La Contra Reforma es la respuesta de la Iglesia al Protestantismo.  Significó un cambio profundo en las costumbres y un </a:t>
            </a:r>
            <a:r>
              <a:rPr lang="es-CL" dirty="0" err="1"/>
              <a:t>reafianzamiento</a:t>
            </a:r>
            <a:r>
              <a:rPr lang="es-CL" dirty="0"/>
              <a:t> de ciertos aspectos doctrinales.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La Reforma marcó la historia posterior.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397575" y="1840295"/>
            <a:ext cx="6371918" cy="487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¿Qué es el Mercantilismo?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74029" y="421431"/>
            <a:ext cx="6619010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i="1" dirty="0"/>
              <a:t>¿Sabias qué?</a:t>
            </a:r>
          </a:p>
          <a:p>
            <a:pPr>
              <a:lnSpc>
                <a:spcPct val="150000"/>
              </a:lnSpc>
            </a:pPr>
            <a:r>
              <a:rPr lang="es-CL" i="1" dirty="0"/>
              <a:t>El estado moderno una organización política surgió entre los siglos XV y XVI cuando los reyes europeos aprovecharon la crisis del Feudalismo medieval, para concentrar su poder centralizando el dominio sobre sus tierras.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97575" y="2327565"/>
            <a:ext cx="6619010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i="1" dirty="0"/>
              <a:t>El Mercantilismo es una doctrina económica que tiene como principio el enriquecimiento de los países basado en la </a:t>
            </a:r>
            <a:r>
              <a:rPr lang="es-CL" b="1" dirty="0"/>
              <a:t>acumulación de metales preciosos</a:t>
            </a:r>
            <a:r>
              <a:rPr lang="es-CL" i="1" dirty="0"/>
              <a:t>. Esta se caracteriza principalmente por una fuerte intervención del Estado en el comercio. Surgió en el siglo XVI en Europa. </a:t>
            </a:r>
          </a:p>
        </p:txBody>
      </p:sp>
      <p:pic>
        <p:nvPicPr>
          <p:cNvPr id="15362" name="Picture 2" descr="El Mercantilis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736" y="3709555"/>
            <a:ext cx="4686300" cy="9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0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336621" y="522946"/>
            <a:ext cx="2580753" cy="175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Estimulación de la producción de manufacturas</a:t>
            </a:r>
            <a:r>
              <a:rPr lang="es-CL" sz="1200" dirty="0">
                <a:solidFill>
                  <a:srgbClr val="000000"/>
                </a:solidFill>
              </a:rPr>
              <a:t>, para alcanzar una balanza comercial favorable, era de vital relevancia, estimular la producción manufacturera</a:t>
            </a:r>
          </a:p>
        </p:txBody>
      </p:sp>
      <p:sp>
        <p:nvSpPr>
          <p:cNvPr id="5" name="Elipse 4"/>
          <p:cNvSpPr/>
          <p:nvPr/>
        </p:nvSpPr>
        <p:spPr>
          <a:xfrm>
            <a:off x="5614773" y="561110"/>
            <a:ext cx="2885553" cy="17560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Acumulación de metales precioso</a:t>
            </a:r>
            <a:r>
              <a:rPr lang="es-CL" sz="1200" dirty="0">
                <a:solidFill>
                  <a:srgbClr val="000000"/>
                </a:solidFill>
              </a:rPr>
              <a:t>, principalmente oro y plata, según las ideas de modelo, la acumulación de estos metales y no la circulación garantizaba prosperidad económica</a:t>
            </a:r>
          </a:p>
        </p:txBody>
      </p:sp>
      <p:sp>
        <p:nvSpPr>
          <p:cNvPr id="6" name="Elipse 5"/>
          <p:cNvSpPr/>
          <p:nvPr/>
        </p:nvSpPr>
        <p:spPr>
          <a:xfrm>
            <a:off x="1307789" y="2774371"/>
            <a:ext cx="2580753" cy="17560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Requería un estado fuerte y regulador, </a:t>
            </a:r>
            <a:r>
              <a:rPr lang="es-CL" sz="1200" dirty="0">
                <a:solidFill>
                  <a:srgbClr val="000000"/>
                </a:solidFill>
              </a:rPr>
              <a:t>que protegiera la producción local. El estado debía intervenir y controlar la economía</a:t>
            </a:r>
          </a:p>
        </p:txBody>
      </p:sp>
      <p:sp>
        <p:nvSpPr>
          <p:cNvPr id="7" name="Elipse 6"/>
          <p:cNvSpPr/>
          <p:nvPr/>
        </p:nvSpPr>
        <p:spPr>
          <a:xfrm>
            <a:off x="5704827" y="2666249"/>
            <a:ext cx="2705444" cy="19049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Impulso de una balanza comercial favorable,</a:t>
            </a:r>
            <a:r>
              <a:rPr lang="es-CL" sz="1200" dirty="0">
                <a:solidFill>
                  <a:srgbClr val="000000"/>
                </a:solidFill>
              </a:rPr>
              <a:t> esto significaba que las exportaciones o ventas al exterior debían superar a las importaciones o compra de productos externos</a:t>
            </a:r>
          </a:p>
        </p:txBody>
      </p:sp>
      <p:sp>
        <p:nvSpPr>
          <p:cNvPr id="8" name="Elipse 7"/>
          <p:cNvSpPr/>
          <p:nvPr/>
        </p:nvSpPr>
        <p:spPr>
          <a:xfrm>
            <a:off x="3743068" y="2168107"/>
            <a:ext cx="2111258" cy="8636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FFFFFF"/>
                </a:solidFill>
              </a:rPr>
              <a:t>MERCANTILISMO</a:t>
            </a:r>
          </a:p>
          <a:p>
            <a:pPr algn="ctr"/>
            <a:r>
              <a:rPr lang="es-CL" sz="1200" b="1" dirty="0">
                <a:solidFill>
                  <a:srgbClr val="FFFFFF"/>
                </a:solidFill>
              </a:rPr>
              <a:t>IDEAS CENTRALES</a:t>
            </a:r>
            <a:endParaRPr lang="es-CL" sz="1200" dirty="0">
              <a:solidFill>
                <a:srgbClr val="FFFFFF"/>
              </a:solidFill>
            </a:endParaRPr>
          </a:p>
        </p:txBody>
      </p:sp>
      <p:sp>
        <p:nvSpPr>
          <p:cNvPr id="3" name="Flecha abajo 2"/>
          <p:cNvSpPr/>
          <p:nvPr/>
        </p:nvSpPr>
        <p:spPr>
          <a:xfrm rot="8267415">
            <a:off x="3513516" y="1951151"/>
            <a:ext cx="459103" cy="433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 abajo 8"/>
          <p:cNvSpPr/>
          <p:nvPr/>
        </p:nvSpPr>
        <p:spPr>
          <a:xfrm rot="13524916">
            <a:off x="5649371" y="1976046"/>
            <a:ext cx="459103" cy="433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 abajo 9"/>
          <p:cNvSpPr/>
          <p:nvPr/>
        </p:nvSpPr>
        <p:spPr>
          <a:xfrm rot="2808815">
            <a:off x="3488554" y="2831780"/>
            <a:ext cx="459103" cy="433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abajo 10"/>
          <p:cNvSpPr/>
          <p:nvPr/>
        </p:nvSpPr>
        <p:spPr>
          <a:xfrm rot="18112767">
            <a:off x="5593404" y="2796217"/>
            <a:ext cx="459103" cy="433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Lo que debes saber para invertir en oro y pla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856" y="882543"/>
            <a:ext cx="1432512" cy="7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lanza comercial silvoagropecuaria mensual - ODEPA | Oficina de Estudios y  Políticas Agraria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617" y="3269713"/>
            <a:ext cx="1348751" cy="104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7;p30"/>
          <p:cNvSpPr txBox="1">
            <a:spLocks noGrp="1"/>
          </p:cNvSpPr>
          <p:nvPr>
            <p:ph type="title"/>
          </p:nvPr>
        </p:nvSpPr>
        <p:spPr>
          <a:xfrm>
            <a:off x="1401404" y="463317"/>
            <a:ext cx="6371918" cy="487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-C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Consecuencias del Mercantilismo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01404" y="957756"/>
            <a:ext cx="2926080" cy="360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dirty="0"/>
              <a:t>Francia, España e Inglaterra, fueron los principales reinos que adoptaron las ideas mercantilistas. Estos acrecentaron sus riquezas gracias a la explotación de los recursos naturales de sus colonias. En el virreinato del Perú, existían grandes yacimientos minerales de plata (potosí) que luego de ser extraídos eran llevados a España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587363" y="957756"/>
            <a:ext cx="1447677" cy="5593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rgbClr val="000000"/>
                </a:solidFill>
              </a:rPr>
              <a:t>Positivas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547048" y="957756"/>
            <a:ext cx="1447677" cy="5593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rgbClr val="000000"/>
                </a:solidFill>
              </a:rPr>
              <a:t>Negativas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587363" y="1775662"/>
            <a:ext cx="1447677" cy="55939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Fortaleció el poder absoluto de la monarquía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547048" y="1775662"/>
            <a:ext cx="1447677" cy="55939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Empobrecimiento y explotación de las colonias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593762" y="2593568"/>
            <a:ext cx="1447677" cy="55939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Expansión del comercio durante los s. XV y XVII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553447" y="2593568"/>
            <a:ext cx="1447677" cy="55939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Rivalidades entre potencias mercantilistas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4587363" y="3418643"/>
            <a:ext cx="1447677" cy="55939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Fortalecimiento de las Industrias locales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547048" y="3418643"/>
            <a:ext cx="1447677" cy="55939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Desarrollo de monopolios comerciales</a:t>
            </a:r>
          </a:p>
        </p:txBody>
      </p:sp>
    </p:spTree>
    <p:extLst>
      <p:ext uri="{BB962C8B-B14F-4D97-AF65-F5344CB8AC3E}">
        <p14:creationId xmlns:p14="http://schemas.microsoft.com/office/powerpoint/2010/main" val="20061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o 70"/>
          <p:cNvGrpSpPr/>
          <p:nvPr/>
        </p:nvGrpSpPr>
        <p:grpSpPr>
          <a:xfrm>
            <a:off x="3041966" y="651433"/>
            <a:ext cx="3546114" cy="3963598"/>
            <a:chOff x="3041966" y="651433"/>
            <a:chExt cx="3546114" cy="3963598"/>
          </a:xfrm>
        </p:grpSpPr>
        <p:cxnSp>
          <p:nvCxnSpPr>
            <p:cNvPr id="24" name="Conector recto 23"/>
            <p:cNvCxnSpPr/>
            <p:nvPr/>
          </p:nvCxnSpPr>
          <p:spPr>
            <a:xfrm>
              <a:off x="3041966" y="990327"/>
              <a:ext cx="0" cy="243866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3076687" y="987135"/>
              <a:ext cx="1451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527727" y="651433"/>
              <a:ext cx="0" cy="6913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4527727" y="651433"/>
              <a:ext cx="202712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>
              <a:endCxn id="16" idx="1"/>
            </p:cNvCxnSpPr>
            <p:nvPr/>
          </p:nvCxnSpPr>
          <p:spPr>
            <a:xfrm flipV="1">
              <a:off x="4527727" y="1333394"/>
              <a:ext cx="2060353" cy="943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3076687" y="3409904"/>
              <a:ext cx="150028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4560001" y="2371331"/>
              <a:ext cx="0" cy="22437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4576973" y="2371331"/>
              <a:ext cx="171036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>
              <a:off x="6287333" y="1870360"/>
              <a:ext cx="0" cy="113389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>
              <a:endCxn id="17" idx="1"/>
            </p:cNvCxnSpPr>
            <p:nvPr/>
          </p:nvCxnSpPr>
          <p:spPr>
            <a:xfrm>
              <a:off x="6287333" y="1870360"/>
              <a:ext cx="2550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>
              <a:off x="6287333" y="2371331"/>
              <a:ext cx="2550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>
              <a:endCxn id="21" idx="1"/>
            </p:cNvCxnSpPr>
            <p:nvPr/>
          </p:nvCxnSpPr>
          <p:spPr>
            <a:xfrm>
              <a:off x="6287333" y="3004257"/>
              <a:ext cx="2550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>
              <a:endCxn id="12" idx="1"/>
            </p:cNvCxnSpPr>
            <p:nvPr/>
          </p:nvCxnSpPr>
          <p:spPr>
            <a:xfrm>
              <a:off x="4560001" y="2916685"/>
              <a:ext cx="1886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>
              <a:endCxn id="13" idx="1"/>
            </p:cNvCxnSpPr>
            <p:nvPr/>
          </p:nvCxnSpPr>
          <p:spPr>
            <a:xfrm>
              <a:off x="4576973" y="3667364"/>
              <a:ext cx="171672" cy="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4568487" y="4606907"/>
              <a:ext cx="18015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>
              <a:off x="6287333" y="3428992"/>
              <a:ext cx="0" cy="6311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6005945" y="3667364"/>
              <a:ext cx="28138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6287333" y="3439391"/>
              <a:ext cx="2550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6287333" y="4060177"/>
              <a:ext cx="2550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Rectángulo redondeado 3"/>
          <p:cNvSpPr/>
          <p:nvPr/>
        </p:nvSpPr>
        <p:spPr>
          <a:xfrm>
            <a:off x="1424124" y="1892938"/>
            <a:ext cx="1564055" cy="5593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Siglo XV</a:t>
            </a:r>
          </a:p>
          <a:p>
            <a:pPr algn="ctr"/>
            <a:r>
              <a:rPr lang="es-CL" sz="1200" b="1" dirty="0">
                <a:solidFill>
                  <a:srgbClr val="000000"/>
                </a:solidFill>
              </a:rPr>
              <a:t>EDAD MODERNA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748645" y="617831"/>
            <a:ext cx="1257300" cy="3693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Monarquía Absoluta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275626" y="889967"/>
            <a:ext cx="1202856" cy="351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Estado Moderno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226381" y="3152965"/>
            <a:ext cx="1301346" cy="351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Mercantilismo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748645" y="1158172"/>
            <a:ext cx="1257300" cy="3693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Monarquía Parlamentaria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4748645" y="2186679"/>
            <a:ext cx="1257300" cy="3693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Sistema Económico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4748645" y="2732033"/>
            <a:ext cx="1257300" cy="3693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Intervención estatal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748645" y="3370014"/>
            <a:ext cx="1257300" cy="5947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Promovió la expansión comercial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4748645" y="4201260"/>
            <a:ext cx="1538688" cy="5575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0000"/>
                </a:solidFill>
              </a:rPr>
              <a:t>Fortalecimientos de las monarquías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575633" y="651433"/>
            <a:ext cx="1425612" cy="3693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Francia, España entre otros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6588080" y="1148742"/>
            <a:ext cx="1425612" cy="3693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Inglaterra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6542377" y="1685708"/>
            <a:ext cx="1492124" cy="3693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Acumulación de metales preciosos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6554851" y="2248105"/>
            <a:ext cx="1492124" cy="3693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Balanza comercial favorable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6542377" y="2712167"/>
            <a:ext cx="1602583" cy="5841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Estimulación Industrial Manufactureras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6575633" y="3375173"/>
            <a:ext cx="1492124" cy="4431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Colonialismo e Imperialismo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6588080" y="3904397"/>
            <a:ext cx="1492124" cy="6003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rgbClr val="000000"/>
                </a:solidFill>
              </a:rPr>
              <a:t>Rivalidades entre potencias mercantiles</a:t>
            </a:r>
          </a:p>
        </p:txBody>
      </p:sp>
    </p:spTree>
    <p:extLst>
      <p:ext uri="{BB962C8B-B14F-4D97-AF65-F5344CB8AC3E}">
        <p14:creationId xmlns:p14="http://schemas.microsoft.com/office/powerpoint/2010/main" val="1369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muchas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41"/>
          <p:cNvSpPr txBox="1">
            <a:spLocks/>
          </p:cNvSpPr>
          <p:nvPr/>
        </p:nvSpPr>
        <p:spPr>
          <a:xfrm>
            <a:off x="2838275" y="2549719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ncert One"/>
              <a:buNone/>
              <a:defRPr sz="7200" b="0" i="0" u="none" strike="noStrike" cap="none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2929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79418" y="3674004"/>
            <a:ext cx="623454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205345" y="482575"/>
            <a:ext cx="63719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 REFORMA CAUSAS Y ANTECEDENTES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61208" y="857848"/>
            <a:ext cx="66190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Cisma de </a:t>
            </a:r>
            <a:r>
              <a:rPr lang="es-CL" dirty="0" err="1"/>
              <a:t>Avignon</a:t>
            </a:r>
            <a:r>
              <a:rPr lang="es-CL" dirty="0"/>
              <a:t>. </a:t>
            </a:r>
            <a:r>
              <a:rPr lang="es-CL" sz="1200" i="1" dirty="0">
                <a:solidFill>
                  <a:srgbClr val="002060"/>
                </a:solidFill>
              </a:rPr>
              <a:t>con otro período de la historia de la Iglesia Católica, entre 1378 y 1417, conocido como el Cisma de Occidente, en el cual la Iglesia se encontraba dividida bajo dos obediencias, la del papa residente en Roma y la del antipapa residente en Aviñón.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Cercanía al poder político.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Relajamiento de la disciplina, las costumbres, lujos de obispos y cardenales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Corrupción y ambición.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Impacto negativo del cambio de mentalidad de la época.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Compra y venta de cargos eclesiásticos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Venta de Bulas o Indulgencias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620980" y="3674004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Como consecuencia de lo anterior la Iglesia perdió autoridad moral sobre muchos de sus fieles. Muchos dentro de la Iglesia advirtieron acerca de estos problemas y se comenzó a pensar en ciertas reformas. Pero otros factores precipitaron los acontecimientos y tuvo lugar la Reforma.</a:t>
            </a:r>
          </a:p>
        </p:txBody>
      </p:sp>
    </p:spTree>
    <p:extLst>
      <p:ext uri="{BB962C8B-B14F-4D97-AF65-F5344CB8AC3E}">
        <p14:creationId xmlns:p14="http://schemas.microsoft.com/office/powerpoint/2010/main" val="23218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205345" y="482575"/>
            <a:ext cx="63719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 REFORMA PRINCIPALES EXPONENTES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00380" y="2395316"/>
            <a:ext cx="168852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dirty="0"/>
              <a:t>Martín Lutero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38370" y="2402515"/>
            <a:ext cx="168852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dirty="0"/>
              <a:t>Juan Calvino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052039" y="2402515"/>
            <a:ext cx="1420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dirty="0"/>
              <a:t>Enrique VIII</a:t>
            </a:r>
          </a:p>
        </p:txBody>
      </p:sp>
      <p:pic>
        <p:nvPicPr>
          <p:cNvPr id="13314" name="Picture 2" descr="Martín Lutero - Wikipedia, la enciclopedia lib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949" y="1022902"/>
            <a:ext cx="1313383" cy="14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alvino,Ginebra y la usura - BBC News Mund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430" y="1036751"/>
            <a:ext cx="1117034" cy="13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Biografia de Enrique VIII de Inglaterr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351" y="1022902"/>
            <a:ext cx="1420010" cy="13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187949" y="2801434"/>
            <a:ext cx="534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LA REFORMA Doctrina de los principales grupos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64368"/>
              </p:ext>
            </p:extLst>
          </p:nvPr>
        </p:nvGraphicFramePr>
        <p:xfrm>
          <a:off x="1706882" y="3133386"/>
          <a:ext cx="6096000" cy="1529080"/>
        </p:xfrm>
        <a:graphic>
          <a:graphicData uri="http://schemas.openxmlformats.org/drawingml/2006/table">
            <a:tbl>
              <a:tblPr firstRow="1" bandRow="1">
                <a:tableStyleId>{EA855A70-28FB-4EF8-9D0A-1E54CF4789F0}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355529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266823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50501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Luteranismo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Calvinismo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Anglicanismo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75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Justificación por la fe</a:t>
                      </a:r>
                    </a:p>
                    <a:p>
                      <a:pPr algn="ctr"/>
                      <a:endParaRPr lang="es-CL" dirty="0"/>
                    </a:p>
                    <a:p>
                      <a:pPr algn="ctr"/>
                      <a:r>
                        <a:rPr lang="es-CL" dirty="0"/>
                        <a:t>Sacerdocio de todos los creyentes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Predestinación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Autonomía de la iglesia Inglesa</a:t>
                      </a:r>
                    </a:p>
                    <a:p>
                      <a:pPr algn="ctr"/>
                      <a:endParaRPr lang="es-CL" dirty="0"/>
                    </a:p>
                    <a:p>
                      <a:pPr algn="ctr"/>
                      <a:r>
                        <a:rPr lang="es-CL" dirty="0"/>
                        <a:t>Divorcio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268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3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397575" y="721564"/>
            <a:ext cx="6371918" cy="961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 REFORMA consecuencias en el modo de pensar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97575" y="1574821"/>
            <a:ext cx="661901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dirty="0"/>
              <a:t>Cobra importancia el sujeto y su libertad.  El protestantismo defendió la libertad de conciencia.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dirty="0"/>
              <a:t>Se favoreció el individualismo.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dirty="0"/>
              <a:t>Se socavó el principio de autoridad.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dirty="0"/>
              <a:t>Se generó una dispersión y falta de cohesión.</a:t>
            </a:r>
          </a:p>
        </p:txBody>
      </p:sp>
    </p:spTree>
    <p:extLst>
      <p:ext uri="{BB962C8B-B14F-4D97-AF65-F5344CB8AC3E}">
        <p14:creationId xmlns:p14="http://schemas.microsoft.com/office/powerpoint/2010/main" val="247182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622057" y="1290040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s-C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Absolutismo y Mercantilismo”</a:t>
            </a:r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/>
          <p:cNvSpPr txBox="1"/>
          <p:nvPr/>
        </p:nvSpPr>
        <p:spPr>
          <a:xfrm>
            <a:off x="3257775" y="3324664"/>
            <a:ext cx="455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/>
              <a:t>Objetivo: </a:t>
            </a:r>
            <a:r>
              <a:rPr lang="es-CL" sz="1000" dirty="0"/>
              <a:t>  Caracterizar el Estado moderno considerando sus principales rasgos, como la concentración del poder en la figura del rey, el desarrollo de la burocracia y de un sistema fiscal centralizado, la expansión del territorio, la creación y  la economía mercantilista del siglo XVI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22057" y="3591272"/>
            <a:ext cx="158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8° BÁSICO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11" y="3878662"/>
            <a:ext cx="784263" cy="78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96691" y="3994510"/>
            <a:ext cx="400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Historia, Geografía y Cs. Sociales</a:t>
            </a:r>
          </a:p>
        </p:txBody>
      </p:sp>
    </p:spTree>
    <p:extLst>
      <p:ext uri="{BB962C8B-B14F-4D97-AF65-F5344CB8AC3E}">
        <p14:creationId xmlns:p14="http://schemas.microsoft.com/office/powerpoint/2010/main" val="40797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524991" y="1236517"/>
            <a:ext cx="3917373" cy="1278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293666" y="406348"/>
            <a:ext cx="6371918" cy="830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ESTADO MODERNO.</a:t>
            </a:r>
            <a:br>
              <a:rPr lang="es-CL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C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¿QUÉ ES UN ESTADO?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92388" y="1350819"/>
            <a:ext cx="35744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i="1" dirty="0"/>
              <a:t>Estado es una comunidad social con una organización política, un territorio y un gobierno soberano e independiente.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506683" y="3027219"/>
            <a:ext cx="2580409" cy="13953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1674080" y="3037611"/>
            <a:ext cx="2267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i="1" dirty="0"/>
              <a:t>Nación es un conjunto de personas que se encuentran unidos por elementos en común de tipo, históricos, culturales, étnicos, religiosos, etc.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282046" y="3016827"/>
            <a:ext cx="2580409" cy="13953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5344393" y="3027219"/>
            <a:ext cx="243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i="1" dirty="0"/>
              <a:t>País es aquel territorio o nación políticamente independiente que posee un gobierno junto con un conjunto de leyes, administración y población. </a:t>
            </a:r>
          </a:p>
        </p:txBody>
      </p:sp>
      <p:sp>
        <p:nvSpPr>
          <p:cNvPr id="3" name="Flecha curvada hacia la derecha 2"/>
          <p:cNvSpPr/>
          <p:nvPr/>
        </p:nvSpPr>
        <p:spPr>
          <a:xfrm rot="1467282">
            <a:off x="1794651" y="1959978"/>
            <a:ext cx="550719" cy="987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Flecha curvada hacia la izquierda 5"/>
          <p:cNvSpPr/>
          <p:nvPr/>
        </p:nvSpPr>
        <p:spPr>
          <a:xfrm rot="20914761">
            <a:off x="6604056" y="1886174"/>
            <a:ext cx="670212" cy="10529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805293" y="379213"/>
            <a:ext cx="7486652" cy="830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Europa en los inicios de la edad moderna, s. XV</a:t>
            </a:r>
          </a:p>
        </p:txBody>
      </p:sp>
      <p:pic>
        <p:nvPicPr>
          <p:cNvPr id="16386" name="Picture 2" descr="Mapa Europa en la Época Moderna - Curriculum Nacional. MINEDUC. Chile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2405" y="794298"/>
            <a:ext cx="5952568" cy="39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397575" y="385568"/>
            <a:ext cx="6371918" cy="487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MONARQUIA  ABSOLUTA   V/S  MONRQUIA  PARLAMENTARIA</a:t>
            </a:r>
            <a:endParaRPr lang="es-CL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97575" y="1306013"/>
            <a:ext cx="1673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i="1" dirty="0"/>
              <a:t>Una vez terminada la edad media, muchos elementos cambiaron pero otros se mantuvieron. Respecto al tipo de gobierno, se mantuvo el régimen monárquico, pero con variaciones.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4460" y="1565785"/>
            <a:ext cx="5122767" cy="17385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64461" y="3387437"/>
            <a:ext cx="2415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i="1" dirty="0"/>
              <a:t>El Rey reúne en si todo el poder del Estado.  No hay limitaciones en su ejercicio.  No existe una constitución 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71769" y="3387436"/>
            <a:ext cx="2415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i="1" dirty="0"/>
              <a:t>El Rey gobierna, pero de acuerdo con las leyes emanadas del parlamento. Existe una constitución, pero no es estricta . </a:t>
            </a:r>
          </a:p>
        </p:txBody>
      </p:sp>
    </p:spTree>
    <p:extLst>
      <p:ext uri="{BB962C8B-B14F-4D97-AF65-F5344CB8AC3E}">
        <p14:creationId xmlns:p14="http://schemas.microsoft.com/office/powerpoint/2010/main" val="15809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397575" y="593386"/>
            <a:ext cx="6371918" cy="487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ABSOLUTISMO. EL CASO FRANCÉS.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97575" y="1080656"/>
            <a:ext cx="4504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i="1" dirty="0"/>
              <a:t> La monarquía absoluta tuvo representaciones en varias naciones europeas, siendo uno de los casos mas representativos el de Francia. </a:t>
            </a:r>
          </a:p>
          <a:p>
            <a:pPr algn="just"/>
            <a:endParaRPr lang="es-CL" i="1" dirty="0"/>
          </a:p>
          <a:p>
            <a:pPr algn="just"/>
            <a:r>
              <a:rPr lang="es-CL" i="1" dirty="0"/>
              <a:t> Durante el reinado de Luis XIV se alcanzo el ejemplo mas significativo de las monarquía absolutas. Además durante este periodo Francia vivió un gran desarrollo cultural.</a:t>
            </a:r>
          </a:p>
          <a:p>
            <a:pPr algn="just"/>
            <a:endParaRPr lang="es-CL" i="1" dirty="0"/>
          </a:p>
          <a:p>
            <a:pPr algn="just"/>
            <a:r>
              <a:rPr lang="es-CL" i="1" dirty="0"/>
              <a:t> A este gobernante se le atribuye la frase </a:t>
            </a:r>
            <a:r>
              <a:rPr lang="es-CL" b="1" i="1" dirty="0"/>
              <a:t>“el estado soy yo”,</a:t>
            </a:r>
            <a:r>
              <a:rPr lang="es-CL" i="1" dirty="0"/>
              <a:t> la cual resume concepción de sentido “absoluto” en esta monarquía, ya que a diferencia de hoy, el estado es compuesto por todos quienes forman parte de un estado. </a:t>
            </a:r>
          </a:p>
        </p:txBody>
      </p:sp>
      <p:pic>
        <p:nvPicPr>
          <p:cNvPr id="18434" name="Picture 2" descr="13 Fotos de Luis XI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964" y="1205766"/>
            <a:ext cx="2197301" cy="28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185647" y="4303059"/>
            <a:ext cx="2108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LUIS XIV  EL REY SOL </a:t>
            </a:r>
          </a:p>
        </p:txBody>
      </p:sp>
    </p:spTree>
    <p:extLst>
      <p:ext uri="{BB962C8B-B14F-4D97-AF65-F5344CB8AC3E}">
        <p14:creationId xmlns:p14="http://schemas.microsoft.com/office/powerpoint/2010/main" val="3186970903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1028</Words>
  <Application>Microsoft Office PowerPoint</Application>
  <PresentationFormat>Presentación en pantalla (16:9)</PresentationFormat>
  <Paragraphs>95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Concert One</vt:lpstr>
      <vt:lpstr>Coming Soon</vt:lpstr>
      <vt:lpstr>Roboto Mono Regular</vt:lpstr>
      <vt:lpstr>Notebook Lesson</vt:lpstr>
      <vt:lpstr>LA REFORMA Y LA CONTRAREFORMA</vt:lpstr>
      <vt:lpstr>LA REFORMA CAUSAS Y ANTECEDENTES</vt:lpstr>
      <vt:lpstr>LA REFORMA PRINCIPALES EXPONENTES</vt:lpstr>
      <vt:lpstr>LA REFORMA consecuencias en el modo de pensar</vt:lpstr>
      <vt:lpstr>“Absolutismo y Mercantilismo”</vt:lpstr>
      <vt:lpstr>EL ESTADO MODERNO. ¿QUÉ ES UN ESTADO? </vt:lpstr>
      <vt:lpstr>Europa en los inicios de la edad moderna, s. XV</vt:lpstr>
      <vt:lpstr>MONARQUIA  ABSOLUTA   V/S  MONRQUIA  PARLAMENTARIA</vt:lpstr>
      <vt:lpstr>EL ABSOLUTISMO. EL CASO FRANCÉS. </vt:lpstr>
      <vt:lpstr>¿Qué es el Mercantilismo? </vt:lpstr>
      <vt:lpstr>Presentación de PowerPoint</vt:lpstr>
      <vt:lpstr>Consecuencias del Mercantilismo</vt:lpstr>
      <vt:lpstr>Presentación de PowerPoint</vt:lpstr>
      <vt:lpstr>muchas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LAS PLANTAS PARA LOS SERES VIVOS</dc:title>
  <dc:creator>Orlando</dc:creator>
  <cp:lastModifiedBy>alonceu@gmail.com</cp:lastModifiedBy>
  <cp:revision>146</cp:revision>
  <dcterms:modified xsi:type="dcterms:W3CDTF">2021-06-09T16:06:27Z</dcterms:modified>
</cp:coreProperties>
</file>