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882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040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8511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937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617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818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750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704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295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536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627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A5C99-EBF9-472E-B4A0-5B13B3E465B4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B8F73-B40A-4BD3-B5F3-7C5A1F2E05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351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178109"/>
            <a:ext cx="6096000" cy="977191"/>
          </a:xfrm>
          <a:prstGeom prst="rect">
            <a:avLst/>
          </a:prstGeom>
          <a:solidFill>
            <a:srgbClr val="3366FF"/>
          </a:solidFill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32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ACTIVIDAD</a:t>
            </a:r>
            <a:endParaRPr lang="es-CL" sz="3200" b="1" dirty="0">
              <a:solidFill>
                <a:schemeClr val="bg1"/>
              </a:solidFill>
              <a:effectLst/>
              <a:latin typeface="Berlin Sans FB Demi" panose="020E0802020502020306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HIMNO NACIONAL Y LOS PAISAJES DE CHILE</a:t>
            </a:r>
            <a:endParaRPr lang="es-CL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096000" y="301989"/>
            <a:ext cx="6096000" cy="72943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NUESTRO HIMNO NACIONAL FUE ESCRITO POR EUSEBIO LILLO Y MUSICALIZADO POR RAMÓN CARNICER EN EL AÑO 1847</a:t>
            </a:r>
            <a:endParaRPr lang="es-CL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70856" y="2305540"/>
            <a:ext cx="39014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Puro, Chile, es tu cielo azulado,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Puras brisas te cruzan también,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 tu campo de flores bordado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Es la copia feliz del Edén.</a:t>
            </a:r>
          </a:p>
          <a:p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Majestuosa es la blanca montaña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te dio por baluarte el Señor,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te dio por baluarte el Señor,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 ese mar que tranquilo te baña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Te promete futuro esplendor.</a:t>
            </a:r>
          </a:p>
          <a:p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Y ese mar que tranquilo te baña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Te promete futuro esplendor.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3183962" y="1532674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0" i="0" dirty="0">
                <a:solidFill>
                  <a:srgbClr val="202124"/>
                </a:solidFill>
                <a:effectLst/>
                <a:latin typeface="Google Sans"/>
              </a:rPr>
              <a:t>Himno Nacional de Chile</a:t>
            </a:r>
            <a:endParaRPr lang="es-CL" dirty="0"/>
          </a:p>
        </p:txBody>
      </p:sp>
      <p:sp>
        <p:nvSpPr>
          <p:cNvPr id="8" name="Rectángulo 7"/>
          <p:cNvSpPr/>
          <p:nvPr/>
        </p:nvSpPr>
        <p:spPr>
          <a:xfrm>
            <a:off x="5050970" y="2305540"/>
            <a:ext cx="43020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Dulce Patria, recibe los votos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Con que Chile en tus aras juró</a:t>
            </a:r>
          </a:p>
          <a:p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o la tumba serás de los libres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 el asilo contra la opresión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o la tumba serás de los libres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 el asilo contra la opresión</a:t>
            </a:r>
          </a:p>
          <a:p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 o la tumba serás de los libres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 el asilo contra la opresión.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 el asilo contra la opresión.</a:t>
            </a:r>
            <a:br>
              <a:rPr lang="es-MX" dirty="0"/>
            </a:b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 el asilo contra la opresión.</a:t>
            </a:r>
            <a:endParaRPr lang="es-CL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/>
          <a:srcRect t="9807" b="23576"/>
          <a:stretch/>
        </p:blipFill>
        <p:spPr>
          <a:xfrm>
            <a:off x="8997992" y="951358"/>
            <a:ext cx="3194008" cy="230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83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178109"/>
            <a:ext cx="6096000" cy="977191"/>
          </a:xfrm>
          <a:prstGeom prst="rect">
            <a:avLst/>
          </a:prstGeom>
          <a:solidFill>
            <a:srgbClr val="3366FF"/>
          </a:solidFill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32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ACTIVIDAD</a:t>
            </a:r>
            <a:endParaRPr lang="es-CL" sz="3200" b="1" dirty="0">
              <a:solidFill>
                <a:schemeClr val="bg1"/>
              </a:solidFill>
              <a:effectLst/>
              <a:latin typeface="Berlin Sans FB Demi" panose="020E0802020502020306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HIMNO NACIONAL Y LOS PAISAJES DE CHILE</a:t>
            </a:r>
            <a:endParaRPr lang="es-CL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096000" y="446763"/>
            <a:ext cx="6096000" cy="392159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Dibuja y colorea en tu cuaderno los versos que están con rojo</a:t>
            </a:r>
            <a:endParaRPr lang="es-CL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7 Rectángulo redondeado"/>
          <p:cNvSpPr>
            <a:spLocks noChangeArrowheads="1"/>
          </p:cNvSpPr>
          <p:nvPr/>
        </p:nvSpPr>
        <p:spPr bwMode="auto">
          <a:xfrm>
            <a:off x="629388" y="3199418"/>
            <a:ext cx="2798445" cy="122282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791237" y="2485713"/>
            <a:ext cx="2287087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Puro, Chile, es tu </a:t>
            </a:r>
            <a:r>
              <a:rPr kumimoji="0" lang="es-ES" altLang="es-CL" b="0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cielo azulado</a:t>
            </a:r>
            <a:endParaRPr kumimoji="0" lang="es-CL" altLang="es-C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528751" y="2127034"/>
            <a:ext cx="3968703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L" b="0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puras brisas </a:t>
            </a:r>
            <a:r>
              <a:rPr kumimoji="0" lang="es-ES" altLang="es-C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kumimoji="0" lang="es-ES" altLang="es-CL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s-ES" altLang="es-C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cruzan también, </a:t>
            </a:r>
            <a:endParaRPr kumimoji="0" lang="es-CL" altLang="es-C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894710" y="4225346"/>
            <a:ext cx="32367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tu </a:t>
            </a:r>
            <a:r>
              <a:rPr lang="es-ES" dirty="0">
                <a:solidFill>
                  <a:srgbClr val="FF0000"/>
                </a:solidFill>
                <a:uFill>
                  <a:solidFill>
                    <a:srgbClr val="E36C0A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campo de flores</a:t>
            </a:r>
            <a:r>
              <a:rPr lang="es-ES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bordado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la copia feliz del Edén. </a:t>
            </a:r>
            <a:endParaRPr lang="es-C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7505962" y="1205979"/>
            <a:ext cx="348928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Majestuosa es la </a:t>
            </a:r>
            <a:r>
              <a:rPr lang="es-ES" dirty="0">
                <a:solidFill>
                  <a:srgbClr val="FF0000"/>
                </a:solidFill>
                <a:uFill>
                  <a:solidFill>
                    <a:srgbClr val="E36C0A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blanca montaña</a:t>
            </a:r>
            <a:r>
              <a:rPr lang="es-ES" u="sng" dirty="0">
                <a:solidFill>
                  <a:srgbClr val="000000"/>
                </a:solidFill>
                <a:uFill>
                  <a:solidFill>
                    <a:srgbClr val="E36C0A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</a:p>
          <a:p>
            <a:pPr algn="ctr"/>
            <a:r>
              <a:rPr lang="es-ES" dirty="0">
                <a:solidFill>
                  <a:srgbClr val="000000"/>
                </a:solidFill>
                <a:uFill>
                  <a:solidFill>
                    <a:srgbClr val="E36C0A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Que te dio por baluarte el Señor,</a:t>
            </a:r>
          </a:p>
          <a:p>
            <a:pPr algn="ctr"/>
            <a:r>
              <a:rPr lang="es-ES" dirty="0">
                <a:solidFill>
                  <a:srgbClr val="000000"/>
                </a:solidFill>
                <a:uFill>
                  <a:solidFill>
                    <a:srgbClr val="E36C0A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Que te dio por baluarte el Señor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s-CL" dirty="0"/>
          </a:p>
        </p:txBody>
      </p:sp>
      <p:sp>
        <p:nvSpPr>
          <p:cNvPr id="21" name="Rectángulo 20"/>
          <p:cNvSpPr/>
          <p:nvPr/>
        </p:nvSpPr>
        <p:spPr>
          <a:xfrm>
            <a:off x="7785065" y="3708533"/>
            <a:ext cx="323755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 ese </a:t>
            </a:r>
            <a:r>
              <a:rPr lang="es-ES" dirty="0">
                <a:solidFill>
                  <a:srgbClr val="FF0000"/>
                </a:solidFill>
                <a:uFill>
                  <a:solidFill>
                    <a:srgbClr val="E36C0A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mar que tranquilo te baña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</a:p>
          <a:p>
            <a:pPr algn="ctr"/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Te promete futuro esplendor, </a:t>
            </a:r>
          </a:p>
          <a:p>
            <a:pPr algn="ctr"/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Y ese mar que tranquilo te baña,</a:t>
            </a:r>
          </a:p>
          <a:p>
            <a:pPr algn="ctr"/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Te promete futuro esplendor.</a:t>
            </a:r>
            <a:endParaRPr lang="es-CL" dirty="0"/>
          </a:p>
        </p:txBody>
      </p:sp>
      <p:sp>
        <p:nvSpPr>
          <p:cNvPr id="35" name="7 Rectángulo redondeado"/>
          <p:cNvSpPr>
            <a:spLocks noChangeArrowheads="1"/>
          </p:cNvSpPr>
          <p:nvPr/>
        </p:nvSpPr>
        <p:spPr bwMode="auto">
          <a:xfrm>
            <a:off x="4032472" y="2485713"/>
            <a:ext cx="2798445" cy="122282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36" name="7 Rectángulo redondeado"/>
          <p:cNvSpPr>
            <a:spLocks noChangeArrowheads="1"/>
          </p:cNvSpPr>
          <p:nvPr/>
        </p:nvSpPr>
        <p:spPr bwMode="auto">
          <a:xfrm>
            <a:off x="4113879" y="4905549"/>
            <a:ext cx="2798445" cy="122282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37" name="7 Rectángulo redondeado"/>
          <p:cNvSpPr>
            <a:spLocks noChangeArrowheads="1"/>
          </p:cNvSpPr>
          <p:nvPr/>
        </p:nvSpPr>
        <p:spPr bwMode="auto">
          <a:xfrm>
            <a:off x="7964331" y="2117185"/>
            <a:ext cx="2798445" cy="122282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38" name="7 Rectángulo redondeado"/>
          <p:cNvSpPr>
            <a:spLocks noChangeArrowheads="1"/>
          </p:cNvSpPr>
          <p:nvPr/>
        </p:nvSpPr>
        <p:spPr bwMode="auto">
          <a:xfrm>
            <a:off x="8089865" y="4871677"/>
            <a:ext cx="2798445" cy="122282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B0F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340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340554"/>
            <a:ext cx="6096000" cy="977191"/>
          </a:xfrm>
          <a:prstGeom prst="rect">
            <a:avLst/>
          </a:prstGeom>
          <a:solidFill>
            <a:srgbClr val="3366FF"/>
          </a:solidFill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32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ACTIVIDAD</a:t>
            </a:r>
            <a:endParaRPr lang="es-CL" sz="3200" b="1" dirty="0">
              <a:solidFill>
                <a:schemeClr val="bg1"/>
              </a:solidFill>
              <a:effectLst/>
              <a:latin typeface="Berlin Sans FB Demi" panose="020E0802020502020306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HIMNO NACIONAL Y LOS PAISAJES DE CHILE</a:t>
            </a:r>
            <a:endParaRPr lang="es-CL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096000" y="133093"/>
            <a:ext cx="6096000" cy="1366528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COPIA EN TU CUADERNO LAS SIGUIENTES PALABRAS Y BUSCA SU SIGNIFICADO PARA COMPARTIRLAS CON TU CURSO LA PRÓXIMA CLASE Y ENTENDER DE QUÉ TRATA NUESTRO HIMNO.</a:t>
            </a:r>
            <a:endParaRPr lang="es-CL" b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75360" y="2113059"/>
            <a:ext cx="36924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-Edén		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-Majestuosa	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-Baluarte		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-Esplendor	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566264" y="2113059"/>
            <a:ext cx="25777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-Voto	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	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-Ara			 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-Asilo		 </a:t>
            </a:r>
          </a:p>
          <a:p>
            <a:r>
              <a:rPr lang="es-CL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-Opresión	</a:t>
            </a:r>
          </a:p>
        </p:txBody>
      </p:sp>
    </p:spTree>
    <p:extLst>
      <p:ext uri="{BB962C8B-B14F-4D97-AF65-F5344CB8AC3E}">
        <p14:creationId xmlns:p14="http://schemas.microsoft.com/office/powerpoint/2010/main" val="39799565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360</Words>
  <Application>Microsoft Office PowerPoint</Application>
  <PresentationFormat>Panorámica</PresentationFormat>
  <Paragraphs>40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Arial</vt:lpstr>
      <vt:lpstr>Arial</vt:lpstr>
      <vt:lpstr>Arial Rounded MT Bold</vt:lpstr>
      <vt:lpstr>Berlin Sans FB Demi</vt:lpstr>
      <vt:lpstr>Calibri</vt:lpstr>
      <vt:lpstr>Calibri Light</vt:lpstr>
      <vt:lpstr>Google Sans</vt:lpstr>
      <vt:lpstr>Tema de Office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María Eugenia Lucero Martínez</cp:lastModifiedBy>
  <cp:revision>6</cp:revision>
  <dcterms:created xsi:type="dcterms:W3CDTF">2021-06-16T01:25:37Z</dcterms:created>
  <dcterms:modified xsi:type="dcterms:W3CDTF">2021-06-18T14:32:26Z</dcterms:modified>
</cp:coreProperties>
</file>