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0" r:id="rId4"/>
    <p:sldId id="261" r:id="rId5"/>
    <p:sldId id="263" r:id="rId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1T15:14:57.165"/>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8/12/2021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5762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8/12/2021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169370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8/12/2021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99714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8/12/2021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405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8/12/2021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6914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8/12/2021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2132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8/12/2021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6649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8/12/2021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131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8/12/2021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28632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8/12/2021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88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8/12/2021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85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8/12/2021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a:p>
        </p:txBody>
      </p:sp>
    </p:spTree>
    <p:extLst>
      <p:ext uri="{BB962C8B-B14F-4D97-AF65-F5344CB8AC3E}">
        <p14:creationId xmlns:p14="http://schemas.microsoft.com/office/powerpoint/2010/main" val="398158542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5gtrT0yBwlU"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3">
            <a:extLst>
              <a:ext uri="{FF2B5EF4-FFF2-40B4-BE49-F238E27FC236}">
                <a16:creationId xmlns:a16="http://schemas.microsoft.com/office/drawing/2014/main" id="{B5EF4EBC-EC23-4DC4-8AC2-764C446F05D1}"/>
              </a:ext>
            </a:extLst>
          </p:cNvPr>
          <p:cNvPicPr>
            <a:picLocks noChangeAspect="1"/>
          </p:cNvPicPr>
          <p:nvPr/>
        </p:nvPicPr>
        <p:blipFill rotWithShape="1">
          <a:blip r:embed="rId2">
            <a:alphaModFix amt="50000"/>
          </a:blip>
          <a:srcRect t="15393" r="-1" b="-1"/>
          <a:stretch/>
        </p:blipFill>
        <p:spPr>
          <a:xfrm>
            <a:off x="20" y="10"/>
            <a:ext cx="12188930" cy="6857990"/>
          </a:xfrm>
          <a:prstGeom prst="rect">
            <a:avLst/>
          </a:prstGeom>
        </p:spPr>
      </p:pic>
      <p:sp>
        <p:nvSpPr>
          <p:cNvPr id="2" name="Título 1">
            <a:extLst>
              <a:ext uri="{FF2B5EF4-FFF2-40B4-BE49-F238E27FC236}">
                <a16:creationId xmlns:a16="http://schemas.microsoft.com/office/drawing/2014/main" id="{80BE8D3C-5308-4F91-AEA7-C9E484A6D05D}"/>
              </a:ext>
            </a:extLst>
          </p:cNvPr>
          <p:cNvSpPr>
            <a:spLocks noGrp="1"/>
          </p:cNvSpPr>
          <p:nvPr>
            <p:ph type="ctrTitle"/>
          </p:nvPr>
        </p:nvSpPr>
        <p:spPr>
          <a:xfrm>
            <a:off x="1524000" y="1122363"/>
            <a:ext cx="9144000" cy="3063240"/>
          </a:xfrm>
        </p:spPr>
        <p:txBody>
          <a:bodyPr>
            <a:normAutofit/>
          </a:bodyPr>
          <a:lstStyle/>
          <a:p>
            <a:pPr algn="ctr"/>
            <a:r>
              <a:rPr lang="es-CL" dirty="0">
                <a:solidFill>
                  <a:schemeClr val="accent6"/>
                </a:solidFill>
              </a:rPr>
              <a:t>Cultura maya</a:t>
            </a:r>
          </a:p>
        </p:txBody>
      </p:sp>
      <p:sp>
        <p:nvSpPr>
          <p:cNvPr id="3" name="Subtítulo 2">
            <a:extLst>
              <a:ext uri="{FF2B5EF4-FFF2-40B4-BE49-F238E27FC236}">
                <a16:creationId xmlns:a16="http://schemas.microsoft.com/office/drawing/2014/main" id="{7B8511F5-B11F-4B61-BF9C-F243D0032065}"/>
              </a:ext>
            </a:extLst>
          </p:cNvPr>
          <p:cNvSpPr>
            <a:spLocks noGrp="1"/>
          </p:cNvSpPr>
          <p:nvPr>
            <p:ph type="subTitle" idx="1"/>
          </p:nvPr>
        </p:nvSpPr>
        <p:spPr>
          <a:xfrm>
            <a:off x="1524000" y="4599432"/>
            <a:ext cx="9144000" cy="568366"/>
          </a:xfrm>
        </p:spPr>
        <p:txBody>
          <a:bodyPr>
            <a:normAutofit fontScale="92500"/>
          </a:bodyPr>
          <a:lstStyle/>
          <a:p>
            <a:pPr algn="ctr"/>
            <a:r>
              <a:rPr lang="es-CL" sz="3200" b="1" dirty="0">
                <a:solidFill>
                  <a:schemeClr val="accent6"/>
                </a:solidFill>
              </a:rPr>
              <a:t>Objetivo: Conocer algunas características de la cultura y creencias mayas.</a:t>
            </a:r>
          </a:p>
        </p:txBody>
      </p:sp>
      <p:sp>
        <p:nvSpPr>
          <p:cNvPr id="1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17095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D93AF5-B423-45C2-BCBC-CAD12631D0A8}"/>
              </a:ext>
            </a:extLst>
          </p:cNvPr>
          <p:cNvSpPr>
            <a:spLocks noGrp="1"/>
          </p:cNvSpPr>
          <p:nvPr>
            <p:ph type="title"/>
          </p:nvPr>
        </p:nvSpPr>
        <p:spPr>
          <a:xfrm>
            <a:off x="576072" y="238539"/>
            <a:ext cx="11018520" cy="1434415"/>
          </a:xfrm>
        </p:spPr>
        <p:txBody>
          <a:bodyPr anchor="b">
            <a:normAutofit/>
          </a:bodyPr>
          <a:lstStyle/>
          <a:p>
            <a:r>
              <a:rPr lang="es-CL" sz="7200" dirty="0"/>
              <a:t>Ciencia y arquitectura</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90BAE2"/>
          </a:solidFill>
          <a:ln w="38100" cap="rnd">
            <a:solidFill>
              <a:srgbClr val="90BAE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F3920CB-CA83-45BB-BD1D-E844943BE41E}"/>
              </a:ext>
            </a:extLst>
          </p:cNvPr>
          <p:cNvSpPr>
            <a:spLocks noGrp="1"/>
          </p:cNvSpPr>
          <p:nvPr>
            <p:ph idx="1"/>
          </p:nvPr>
        </p:nvSpPr>
        <p:spPr>
          <a:xfrm>
            <a:off x="572493" y="2071316"/>
            <a:ext cx="6713552" cy="4119172"/>
          </a:xfrm>
        </p:spPr>
        <p:txBody>
          <a:bodyPr anchor="t">
            <a:normAutofit/>
          </a:bodyPr>
          <a:lstStyle/>
          <a:p>
            <a:pPr>
              <a:lnSpc>
                <a:spcPct val="100000"/>
              </a:lnSpc>
            </a:pPr>
            <a:r>
              <a:rPr lang="es-CL" b="1" dirty="0"/>
              <a:t>Templos piramidales.</a:t>
            </a:r>
          </a:p>
          <a:p>
            <a:pPr>
              <a:lnSpc>
                <a:spcPct val="100000"/>
              </a:lnSpc>
            </a:pPr>
            <a:r>
              <a:rPr lang="es-CL" b="1" dirty="0"/>
              <a:t>Tenían funciones administrativas, religiosas, recreativas y funerarias.</a:t>
            </a:r>
          </a:p>
          <a:p>
            <a:pPr>
              <a:lnSpc>
                <a:spcPct val="100000"/>
              </a:lnSpc>
            </a:pPr>
            <a:r>
              <a:rPr lang="es-CL" b="1" dirty="0"/>
              <a:t>El templo más destacado es el templo de Kukulkán, ubicado en Chichén Itzá. Este templo destacó por ser un gran centro astronómico, aunque también se realizaban ceremonias. Se cree que en la cima había un altar de sacrificio para los dioses.</a:t>
            </a:r>
          </a:p>
          <a:p>
            <a:pPr>
              <a:lnSpc>
                <a:spcPct val="100000"/>
              </a:lnSpc>
            </a:pPr>
            <a:r>
              <a:rPr lang="es-CL" b="1" dirty="0"/>
              <a:t>En cuanto a la ciencia, la astronomía fue muy desarrollada por los mayas. Destaca el calendario maya, que era un calendario solar de 365 días.</a:t>
            </a:r>
          </a:p>
        </p:txBody>
      </p:sp>
      <p:pic>
        <p:nvPicPr>
          <p:cNvPr id="4" name="Imagen 3">
            <a:extLst>
              <a:ext uri="{FF2B5EF4-FFF2-40B4-BE49-F238E27FC236}">
                <a16:creationId xmlns:a16="http://schemas.microsoft.com/office/drawing/2014/main" id="{116D9E43-962F-4BF5-AA22-82EB50F46DC9}"/>
              </a:ext>
            </a:extLst>
          </p:cNvPr>
          <p:cNvPicPr>
            <a:picLocks noChangeAspect="1"/>
          </p:cNvPicPr>
          <p:nvPr/>
        </p:nvPicPr>
        <p:blipFill rotWithShape="1">
          <a:blip r:embed="rId2"/>
          <a:srcRect l="23414" r="25360" b="1"/>
          <a:stretch/>
        </p:blipFill>
        <p:spPr>
          <a:xfrm>
            <a:off x="7675658" y="2093976"/>
            <a:ext cx="3941064" cy="4096512"/>
          </a:xfrm>
          <a:prstGeom prst="rect">
            <a:avLst/>
          </a:prstGeom>
        </p:spPr>
      </p:pic>
    </p:spTree>
    <p:extLst>
      <p:ext uri="{BB962C8B-B14F-4D97-AF65-F5344CB8AC3E}">
        <p14:creationId xmlns:p14="http://schemas.microsoft.com/office/powerpoint/2010/main" val="81624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DF46D-6E30-4AD9-8451-F1BEBAF26C4F}"/>
              </a:ext>
            </a:extLst>
          </p:cNvPr>
          <p:cNvSpPr>
            <a:spLocks noGrp="1"/>
          </p:cNvSpPr>
          <p:nvPr>
            <p:ph type="title"/>
          </p:nvPr>
        </p:nvSpPr>
        <p:spPr/>
        <p:txBody>
          <a:bodyPr/>
          <a:lstStyle/>
          <a:p>
            <a:pPr algn="ctr"/>
            <a:r>
              <a:rPr lang="es-CL" dirty="0"/>
              <a:t>Escritura y matemáticas</a:t>
            </a:r>
          </a:p>
        </p:txBody>
      </p:sp>
      <p:graphicFrame>
        <p:nvGraphicFramePr>
          <p:cNvPr id="4" name="Tabla 4">
            <a:extLst>
              <a:ext uri="{FF2B5EF4-FFF2-40B4-BE49-F238E27FC236}">
                <a16:creationId xmlns:a16="http://schemas.microsoft.com/office/drawing/2014/main" id="{D446CB8A-FC4B-409B-AA41-84E2A49D900D}"/>
              </a:ext>
            </a:extLst>
          </p:cNvPr>
          <p:cNvGraphicFramePr>
            <a:graphicFrameLocks noGrp="1"/>
          </p:cNvGraphicFramePr>
          <p:nvPr>
            <p:ph idx="1"/>
            <p:extLst>
              <p:ext uri="{D42A27DB-BD31-4B8C-83A1-F6EECF244321}">
                <p14:modId xmlns:p14="http://schemas.microsoft.com/office/powerpoint/2010/main" val="2471007053"/>
              </p:ext>
            </p:extLst>
          </p:nvPr>
        </p:nvGraphicFramePr>
        <p:xfrm>
          <a:off x="838200" y="1928814"/>
          <a:ext cx="10515600" cy="500506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486644706"/>
                    </a:ext>
                  </a:extLst>
                </a:gridCol>
                <a:gridCol w="5257800">
                  <a:extLst>
                    <a:ext uri="{9D8B030D-6E8A-4147-A177-3AD203B41FA5}">
                      <a16:colId xmlns:a16="http://schemas.microsoft.com/office/drawing/2014/main" val="1922807743"/>
                    </a:ext>
                  </a:extLst>
                </a:gridCol>
              </a:tblGrid>
              <a:tr h="342634">
                <a:tc>
                  <a:txBody>
                    <a:bodyPr/>
                    <a:lstStyle/>
                    <a:p>
                      <a:pPr algn="ctr"/>
                      <a:r>
                        <a:rPr lang="es-CL" sz="2800" b="1" dirty="0"/>
                        <a:t>Escritura </a:t>
                      </a:r>
                    </a:p>
                  </a:txBody>
                  <a:tcPr/>
                </a:tc>
                <a:tc>
                  <a:txBody>
                    <a:bodyPr/>
                    <a:lstStyle/>
                    <a:p>
                      <a:pPr algn="ctr"/>
                      <a:r>
                        <a:rPr lang="es-CL" sz="2800" b="1" dirty="0"/>
                        <a:t>Matemáticas </a:t>
                      </a:r>
                    </a:p>
                  </a:txBody>
                  <a:tcPr/>
                </a:tc>
                <a:extLst>
                  <a:ext uri="{0D108BD9-81ED-4DB2-BD59-A6C34878D82A}">
                    <a16:rowId xmlns:a16="http://schemas.microsoft.com/office/drawing/2014/main" val="2780758675"/>
                  </a:ext>
                </a:extLst>
              </a:tr>
              <a:tr h="2084355">
                <a:tc>
                  <a: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s-CL" sz="2400" b="1" i="0" u="none" strike="noStrike" kern="1200" cap="none" spc="0" normalizeH="0" baseline="0" noProof="0" dirty="0">
                          <a:ln>
                            <a:noFill/>
                          </a:ln>
                          <a:solidFill>
                            <a:srgbClr val="000000"/>
                          </a:solidFill>
                          <a:effectLst/>
                          <a:uLnTx/>
                          <a:uFillTx/>
                          <a:latin typeface="+mn-lt"/>
                          <a:ea typeface="+mn-ea"/>
                          <a:cs typeface="+mn-cs"/>
                        </a:rPr>
                        <a:t>Desarrollaron la escritura jeroglífica, representada por símbolos que representaban palabras o ideas.</a:t>
                      </a:r>
                    </a:p>
                    <a:p>
                      <a:endParaRPr lang="es-CL"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400" b="1" i="0" u="none" strike="noStrike" kern="1200" cap="none" spc="0" normalizeH="0" baseline="0" noProof="0" dirty="0">
                          <a:ln>
                            <a:noFill/>
                          </a:ln>
                          <a:solidFill>
                            <a:srgbClr val="000000"/>
                          </a:solidFill>
                          <a:effectLst/>
                          <a:uLnTx/>
                          <a:uFillTx/>
                          <a:latin typeface="+mn-lt"/>
                          <a:ea typeface="+mn-ea"/>
                          <a:cs typeface="+mn-cs"/>
                        </a:rPr>
                        <a:t>Incorporaron el uso del cero, y crearon un sistema vigesimal, es decir, basado en el número 20. tenía tres dígitos: el 0, el 1 y el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400" b="1" i="0" u="none" strike="noStrike" kern="1200" cap="none" spc="0" normalizeH="0" baseline="0" noProof="0" dirty="0">
                          <a:ln>
                            <a:noFill/>
                          </a:ln>
                          <a:solidFill>
                            <a:srgbClr val="000000"/>
                          </a:solidFill>
                          <a:effectLst/>
                          <a:uLnTx/>
                          <a:uFillTx/>
                          <a:latin typeface="+mn-lt"/>
                          <a:ea typeface="+mn-ea"/>
                          <a:cs typeface="+mn-cs"/>
                        </a:rPr>
                        <a:t>El 0 se representaba con una concha, en 1 con un punto y el 5 con una barra.</a:t>
                      </a:r>
                    </a:p>
                  </a:txBody>
                  <a:tcPr/>
                </a:tc>
                <a:extLst>
                  <a:ext uri="{0D108BD9-81ED-4DB2-BD59-A6C34878D82A}">
                    <a16:rowId xmlns:a16="http://schemas.microsoft.com/office/drawing/2014/main" val="4257979558"/>
                  </a:ext>
                </a:extLst>
              </a:tr>
              <a:tr h="939506">
                <a:tc>
                  <a: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s-CL" sz="2400" b="1" i="0" u="none" strike="noStrike" kern="1200" cap="none" spc="0" normalizeH="0" baseline="0" noProof="0" dirty="0">
                          <a:ln>
                            <a:noFill/>
                          </a:ln>
                          <a:solidFill>
                            <a:srgbClr val="000000"/>
                          </a:solidFill>
                          <a:effectLst/>
                          <a:uLnTx/>
                          <a:uFillTx/>
                          <a:latin typeface="+mn-lt"/>
                          <a:ea typeface="+mn-ea"/>
                          <a:cs typeface="+mn-cs"/>
                        </a:rPr>
                        <a:t>Escribieron los códices. El más conocido y que se mantiene en la actualidad es el de Dresde, de Chichén Itzá.</a:t>
                      </a:r>
                    </a:p>
                  </a:txBody>
                  <a:tcPr/>
                </a:tc>
                <a:tc>
                  <a:txBody>
                    <a:bodyPr/>
                    <a:lstStyle/>
                    <a:p>
                      <a:r>
                        <a:rPr lang="es-CL" sz="2400" b="1" dirty="0"/>
                        <a:t>Con esto lograron medir las fases lunares y los días de un año, lo que los ayudó a crear sus calendarios.</a:t>
                      </a:r>
                    </a:p>
                  </a:txBody>
                  <a:tcPr/>
                </a:tc>
                <a:extLst>
                  <a:ext uri="{0D108BD9-81ED-4DB2-BD59-A6C34878D82A}">
                    <a16:rowId xmlns:a16="http://schemas.microsoft.com/office/drawing/2014/main" val="1613874245"/>
                  </a:ext>
                </a:extLst>
              </a:tr>
              <a:tr h="1370535">
                <a:tc>
                  <a:txBody>
                    <a:bodyPr/>
                    <a:lstStyle/>
                    <a:p>
                      <a:endParaRPr lang="es-CL" dirty="0"/>
                    </a:p>
                    <a:p>
                      <a:endParaRPr lang="es-CL" dirty="0"/>
                    </a:p>
                    <a:p>
                      <a:endParaRPr lang="es-CL" dirty="0"/>
                    </a:p>
                    <a:p>
                      <a:endParaRPr lang="es-CL" dirty="0"/>
                    </a:p>
                    <a:p>
                      <a:endParaRPr lang="es-CL" dirty="0"/>
                    </a:p>
                  </a:txBody>
                  <a:tcPr/>
                </a:tc>
                <a:tc>
                  <a:txBody>
                    <a:bodyPr/>
                    <a:lstStyle/>
                    <a:p>
                      <a:endParaRPr lang="es-CL" dirty="0"/>
                    </a:p>
                  </a:txBody>
                  <a:tcPr/>
                </a:tc>
                <a:extLst>
                  <a:ext uri="{0D108BD9-81ED-4DB2-BD59-A6C34878D82A}">
                    <a16:rowId xmlns:a16="http://schemas.microsoft.com/office/drawing/2014/main" val="2772351537"/>
                  </a:ext>
                </a:extLst>
              </a:tr>
            </a:tbl>
          </a:graphicData>
        </a:graphic>
      </p:graphicFrame>
      <p:pic>
        <p:nvPicPr>
          <p:cNvPr id="1026" name="Picture 2" descr="Códice de Dresde - Wikipedia, la enciclopedia libre">
            <a:extLst>
              <a:ext uri="{FF2B5EF4-FFF2-40B4-BE49-F238E27FC236}">
                <a16:creationId xmlns:a16="http://schemas.microsoft.com/office/drawing/2014/main" id="{9B9134DF-6C04-409D-9AE5-BD580D74A33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724222" y="5474987"/>
            <a:ext cx="1582735" cy="1510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úmeros Mayas: El Sistema de Numeración Maya - Simboloteca">
            <a:extLst>
              <a:ext uri="{FF2B5EF4-FFF2-40B4-BE49-F238E27FC236}">
                <a16:creationId xmlns:a16="http://schemas.microsoft.com/office/drawing/2014/main" id="{DC3F813B-AF07-401A-97B7-E15451AEF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824" y="5474987"/>
            <a:ext cx="1937822" cy="151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5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908DB7-C3A6-4FCB-9820-CEE02B398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010E05E-9237-4321-84BB-69C0F22568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9EC861"/>
          </a:solidFill>
          <a:ln w="12700"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682040DD-A244-45A0-8315-768FB90F602C}"/>
              </a:ext>
            </a:extLst>
          </p:cNvPr>
          <p:cNvSpPr>
            <a:spLocks noGrp="1"/>
          </p:cNvSpPr>
          <p:nvPr>
            <p:ph type="title"/>
          </p:nvPr>
        </p:nvSpPr>
        <p:spPr>
          <a:xfrm>
            <a:off x="1039163" y="1762169"/>
            <a:ext cx="4073110" cy="3122092"/>
          </a:xfrm>
        </p:spPr>
        <p:txBody>
          <a:bodyPr anchor="ctr">
            <a:normAutofit/>
          </a:bodyPr>
          <a:lstStyle/>
          <a:p>
            <a:pPr algn="ctr"/>
            <a:r>
              <a:rPr lang="es-CL" sz="6000">
                <a:solidFill>
                  <a:srgbClr val="FFFFFF"/>
                </a:solidFill>
              </a:rPr>
              <a:t>Religión </a:t>
            </a:r>
          </a:p>
        </p:txBody>
      </p:sp>
      <mc:AlternateContent xmlns:mc="http://schemas.openxmlformats.org/markup-compatibility/2006" xmlns:p14="http://schemas.microsoft.com/office/powerpoint/2010/main">
        <mc:Choice Requires="p14">
          <p:contentPart p14:bwMode="auto" r:id="rId2">
            <p14:nvContentPartPr>
              <p14:cNvPr id="22" name="Ink 21">
                <a:extLst>
                  <a:ext uri="{FF2B5EF4-FFF2-40B4-BE49-F238E27FC236}">
                    <a16:creationId xmlns:a16="http://schemas.microsoft.com/office/drawing/2014/main"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22" name="Ink 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3" name="Marcador de contenido 2">
            <a:extLst>
              <a:ext uri="{FF2B5EF4-FFF2-40B4-BE49-F238E27FC236}">
                <a16:creationId xmlns:a16="http://schemas.microsoft.com/office/drawing/2014/main" id="{86B7107E-C13A-498C-82DD-AF57BB52E08C}"/>
              </a:ext>
            </a:extLst>
          </p:cNvPr>
          <p:cNvSpPr>
            <a:spLocks noGrp="1"/>
          </p:cNvSpPr>
          <p:nvPr>
            <p:ph idx="1"/>
          </p:nvPr>
        </p:nvSpPr>
        <p:spPr>
          <a:xfrm>
            <a:off x="6095999" y="4572001"/>
            <a:ext cx="5887874" cy="2063630"/>
          </a:xfrm>
        </p:spPr>
        <p:txBody>
          <a:bodyPr anchor="t">
            <a:normAutofit/>
          </a:bodyPr>
          <a:lstStyle/>
          <a:p>
            <a:pPr marL="228600" marR="0" lvl="0" indent="-228600"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CL" b="1" i="0" u="none" strike="noStrike" kern="1200" cap="none" spc="0" normalizeH="0" baseline="0" noProof="0" dirty="0">
                <a:ln>
                  <a:noFill/>
                </a:ln>
                <a:effectLst/>
                <a:uLnTx/>
                <a:uFillTx/>
                <a:latin typeface="The Hand"/>
                <a:ea typeface="+mn-ea"/>
                <a:cs typeface="+mn-cs"/>
              </a:rPr>
              <a:t>Eran politeístas.</a:t>
            </a:r>
          </a:p>
          <a:p>
            <a:pPr marL="228600" marR="0" lvl="0" indent="-228600"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CL" b="1" i="0" u="none" strike="noStrike" kern="1200" cap="none" spc="0" normalizeH="0" baseline="0" noProof="0" dirty="0">
                <a:ln>
                  <a:noFill/>
                </a:ln>
                <a:effectLst/>
                <a:uLnTx/>
                <a:uFillTx/>
                <a:latin typeface="The Hand"/>
                <a:ea typeface="+mn-ea"/>
                <a:cs typeface="+mn-cs"/>
              </a:rPr>
              <a:t>Creían que su vida estaba regida por la decisión de los dioses. Por eso siempre les rendían culto.</a:t>
            </a:r>
          </a:p>
          <a:p>
            <a:pPr marL="228600" marR="0" lvl="0" indent="-228600"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CL" b="1" i="0" u="none" strike="noStrike" kern="1200" cap="none" spc="0" normalizeH="0" baseline="0" noProof="0" dirty="0">
                <a:ln>
                  <a:noFill/>
                </a:ln>
                <a:effectLst/>
                <a:uLnTx/>
                <a:uFillTx/>
                <a:latin typeface="The Hand"/>
                <a:ea typeface="+mn-ea"/>
                <a:cs typeface="+mn-cs"/>
              </a:rPr>
              <a:t>Estos cultos incluían sacrificios, oraciones y ayunos.</a:t>
            </a:r>
          </a:p>
          <a:p>
            <a:pPr>
              <a:lnSpc>
                <a:spcPct val="100000"/>
              </a:lnSpc>
            </a:pPr>
            <a:endParaRPr lang="es-CL" sz="2000" dirty="0"/>
          </a:p>
        </p:txBody>
      </p:sp>
      <p:pic>
        <p:nvPicPr>
          <p:cNvPr id="4" name="Imagen 3" descr="Imagen que contiene texto&#10;&#10;Descripción generada automáticamente">
            <a:extLst>
              <a:ext uri="{FF2B5EF4-FFF2-40B4-BE49-F238E27FC236}">
                <a16:creationId xmlns:a16="http://schemas.microsoft.com/office/drawing/2014/main" id="{325666BC-26BF-46F1-BCAD-5E798995E8B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8872" t="24653" r="12512" b="20155"/>
          <a:stretch/>
        </p:blipFill>
        <p:spPr>
          <a:xfrm>
            <a:off x="6095999" y="1003008"/>
            <a:ext cx="5452873" cy="2871123"/>
          </a:xfrm>
          <a:prstGeom prst="rect">
            <a:avLst/>
          </a:prstGeom>
        </p:spPr>
      </p:pic>
    </p:spTree>
    <p:extLst>
      <p:ext uri="{BB962C8B-B14F-4D97-AF65-F5344CB8AC3E}">
        <p14:creationId xmlns:p14="http://schemas.microsoft.com/office/powerpoint/2010/main" val="149745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89B8BD-F0AD-425D-BBC7-23966639550E}"/>
              </a:ext>
            </a:extLst>
          </p:cNvPr>
          <p:cNvSpPr>
            <a:spLocks noGrp="1"/>
          </p:cNvSpPr>
          <p:nvPr>
            <p:ph type="title"/>
          </p:nvPr>
        </p:nvSpPr>
        <p:spPr>
          <a:xfrm>
            <a:off x="7034585" y="703293"/>
            <a:ext cx="4584921" cy="1949815"/>
          </a:xfrm>
        </p:spPr>
        <p:txBody>
          <a:bodyPr anchor="b">
            <a:normAutofit/>
          </a:bodyPr>
          <a:lstStyle/>
          <a:p>
            <a:pPr>
              <a:lnSpc>
                <a:spcPct val="90000"/>
              </a:lnSpc>
            </a:pPr>
            <a:r>
              <a:rPr lang="es-CL" sz="4200"/>
              <a:t>Popol Vuh</a:t>
            </a:r>
            <a:br>
              <a:rPr lang="es-CL" sz="4200"/>
            </a:br>
            <a:r>
              <a:rPr lang="es-CL" sz="4200"/>
              <a:t>mito de la creación maya</a:t>
            </a:r>
          </a:p>
        </p:txBody>
      </p:sp>
      <p:pic>
        <p:nvPicPr>
          <p:cNvPr id="2050" name="Picture 2" descr="Conversatorio gratuito sobre el Popol Vuh | Mayo 2018 | Guatemala.com">
            <a:extLst>
              <a:ext uri="{FF2B5EF4-FFF2-40B4-BE49-F238E27FC236}">
                <a16:creationId xmlns:a16="http://schemas.microsoft.com/office/drawing/2014/main" id="{F83D36EB-6CB1-48EB-A878-3597E389B7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33" r="15897" b="3"/>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719ED0"/>
          </a:solidFill>
          <a:ln w="38100" cap="rnd">
            <a:solidFill>
              <a:srgbClr val="719ED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B60923F-50CF-4B2C-8EB8-0277AB2240ED}"/>
              </a:ext>
            </a:extLst>
          </p:cNvPr>
          <p:cNvSpPr>
            <a:spLocks noGrp="1"/>
          </p:cNvSpPr>
          <p:nvPr>
            <p:ph idx="1"/>
          </p:nvPr>
        </p:nvSpPr>
        <p:spPr>
          <a:xfrm>
            <a:off x="7034585" y="3164618"/>
            <a:ext cx="4584921" cy="3021497"/>
          </a:xfrm>
        </p:spPr>
        <p:txBody>
          <a:bodyPr anchor="t">
            <a:normAutofit fontScale="92500"/>
          </a:bodyPr>
          <a:lstStyle/>
          <a:p>
            <a:r>
              <a:rPr lang="es-CL" sz="2600" b="1" dirty="0"/>
              <a:t>El </a:t>
            </a:r>
            <a:r>
              <a:rPr lang="es-CL" sz="2600" b="1" dirty="0" err="1"/>
              <a:t>popol</a:t>
            </a:r>
            <a:r>
              <a:rPr lang="es-CL" sz="2600" b="1" dirty="0"/>
              <a:t> </a:t>
            </a:r>
            <a:r>
              <a:rPr lang="es-CL" sz="2600" b="1" dirty="0" err="1"/>
              <a:t>vuh</a:t>
            </a:r>
            <a:r>
              <a:rPr lang="es-CL" sz="2600" b="1" dirty="0"/>
              <a:t> es el libro más sagrado de los mayas, que entre otras cosas, narra el mito de la creación desde su mirada. En el siguiente enlace encontrarás un video que cuenta un poco más de este interesante mito.</a:t>
            </a:r>
          </a:p>
          <a:p>
            <a:endParaRPr lang="es-CL" sz="2600" b="1" dirty="0"/>
          </a:p>
          <a:p>
            <a:pPr>
              <a:buFont typeface="Wingdings" panose="05000000000000000000" pitchFamily="2" charset="2"/>
              <a:buChar char="ü"/>
            </a:pPr>
            <a:r>
              <a:rPr lang="es-CL" sz="2600" b="1" dirty="0">
                <a:hlinkClick r:id="rId3"/>
              </a:rPr>
              <a:t>https://www.youtube.com/watch?v=5gtrT0yBwlU</a:t>
            </a:r>
            <a:endParaRPr lang="es-CL" sz="2600" b="1" dirty="0"/>
          </a:p>
        </p:txBody>
      </p:sp>
    </p:spTree>
    <p:extLst>
      <p:ext uri="{BB962C8B-B14F-4D97-AF65-F5344CB8AC3E}">
        <p14:creationId xmlns:p14="http://schemas.microsoft.com/office/powerpoint/2010/main" val="1449362381"/>
      </p:ext>
    </p:extLst>
  </p:cSld>
  <p:clrMapOvr>
    <a:masterClrMapping/>
  </p:clrMapOvr>
</p:sld>
</file>

<file path=ppt/theme/theme1.xml><?xml version="1.0" encoding="utf-8"?>
<a:theme xmlns:a="http://schemas.openxmlformats.org/drawingml/2006/main" name="Sketchy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38</TotalTime>
  <Words>306</Words>
  <Application>Microsoft Office PowerPoint</Application>
  <PresentationFormat>Panorámica</PresentationFormat>
  <Paragraphs>26</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Modern Love</vt:lpstr>
      <vt:lpstr>The Hand</vt:lpstr>
      <vt:lpstr>Wingdings</vt:lpstr>
      <vt:lpstr>SketchyVTI</vt:lpstr>
      <vt:lpstr>Cultura maya</vt:lpstr>
      <vt:lpstr>Ciencia y arquitectura</vt:lpstr>
      <vt:lpstr>Escritura y matemáticas</vt:lpstr>
      <vt:lpstr>Religión </vt:lpstr>
      <vt:lpstr>Popol Vuh mito de la creación maya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 maya</dc:title>
  <dc:creator>Carlos Sotelo Pedrero</dc:creator>
  <cp:lastModifiedBy>Francisco</cp:lastModifiedBy>
  <cp:revision>5</cp:revision>
  <dcterms:created xsi:type="dcterms:W3CDTF">2020-07-21T15:22:39Z</dcterms:created>
  <dcterms:modified xsi:type="dcterms:W3CDTF">2021-08-12T14:37:24Z</dcterms:modified>
</cp:coreProperties>
</file>