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42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68596A-FAAD-4A5D-BA3E-7CC7BAB43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9525" y="983974"/>
            <a:ext cx="8001000" cy="1073426"/>
          </a:xfrm>
        </p:spPr>
        <p:txBody>
          <a:bodyPr/>
          <a:lstStyle/>
          <a:p>
            <a:pPr algn="ctr"/>
            <a:r>
              <a:rPr lang="es-CL" b="1" u="sng" dirty="0"/>
              <a:t> Artículos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9DB7E8-23F3-4E6D-8B32-B67C58589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6203" y="3826934"/>
            <a:ext cx="6400800" cy="1947333"/>
          </a:xfrm>
        </p:spPr>
        <p:txBody>
          <a:bodyPr/>
          <a:lstStyle/>
          <a:p>
            <a:r>
              <a:rPr lang="es-CL" dirty="0"/>
              <a:t>2dos básicos</a:t>
            </a:r>
          </a:p>
          <a:p>
            <a:r>
              <a:rPr lang="es-CL" dirty="0"/>
              <a:t>Instituto San Lorenzo</a:t>
            </a:r>
          </a:p>
          <a:p>
            <a:r>
              <a:rPr lang="es-CL" dirty="0"/>
              <a:t>Semana del 12 de octubre 2021</a:t>
            </a:r>
          </a:p>
        </p:txBody>
      </p:sp>
    </p:spTree>
    <p:extLst>
      <p:ext uri="{BB962C8B-B14F-4D97-AF65-F5344CB8AC3E}">
        <p14:creationId xmlns:p14="http://schemas.microsoft.com/office/powerpoint/2010/main" val="239137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A8551-45AB-47AB-95BF-E9FAFD565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332" y="967955"/>
            <a:ext cx="9852654" cy="4125040"/>
          </a:xfrm>
        </p:spPr>
        <p:txBody>
          <a:bodyPr>
            <a:normAutofit/>
          </a:bodyPr>
          <a:lstStyle/>
          <a:p>
            <a:r>
              <a:rPr lang="es-CL" dirty="0"/>
              <a:t>Objetivo:</a:t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>-identificar concepto de </a:t>
            </a:r>
            <a:r>
              <a:rPr lang="es-CL" dirty="0" smtClean="0"/>
              <a:t>artículo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0428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B62D0-52CE-4AAE-B114-3B334CE2F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1750" y="171172"/>
            <a:ext cx="3152293" cy="1161775"/>
          </a:xfrm>
        </p:spPr>
        <p:txBody>
          <a:bodyPr/>
          <a:lstStyle/>
          <a:p>
            <a:r>
              <a:rPr lang="es-CL" b="1" u="sng" dirty="0">
                <a:solidFill>
                  <a:schemeClr val="bg1"/>
                </a:solidFill>
              </a:rPr>
              <a:t>El </a:t>
            </a:r>
            <a:r>
              <a:rPr lang="es-CL" b="1" u="sng" dirty="0" err="1" smtClean="0">
                <a:solidFill>
                  <a:schemeClr val="bg1"/>
                </a:solidFill>
              </a:rPr>
              <a:t>artÍculo</a:t>
            </a:r>
            <a:endParaRPr lang="es-CL" b="1" u="sng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707BB93-A09E-475B-A749-AB515251AC27}"/>
              </a:ext>
            </a:extLst>
          </p:cNvPr>
          <p:cNvSpPr txBox="1"/>
          <p:nvPr/>
        </p:nvSpPr>
        <p:spPr>
          <a:xfrm>
            <a:off x="646044" y="1618495"/>
            <a:ext cx="107938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just">
              <a:buFont typeface="Wingdings" panose="05000000000000000000" pitchFamily="2" charset="2"/>
              <a:buChar char="Ø"/>
            </a:pPr>
            <a:r>
              <a:rPr lang="es-CL" sz="3200" dirty="0">
                <a:solidFill>
                  <a:schemeClr val="bg1"/>
                </a:solidFill>
              </a:rPr>
              <a:t>Es una parte de la oración que va delante de un nombre o sustantivo.</a:t>
            </a:r>
          </a:p>
          <a:p>
            <a:pPr algn="just"/>
            <a:r>
              <a:rPr lang="es-CL" sz="3200" dirty="0" smtClean="0">
                <a:solidFill>
                  <a:schemeClr val="bg1"/>
                </a:solidFill>
              </a:rPr>
              <a:t>Ejemplo:</a:t>
            </a:r>
            <a:endParaRPr lang="es-CL" sz="3200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s-CL" sz="3200" b="1" dirty="0">
                <a:solidFill>
                  <a:schemeClr val="bg1"/>
                </a:solidFill>
              </a:rPr>
              <a:t>El </a:t>
            </a:r>
            <a:r>
              <a:rPr lang="es-CL" sz="3200" b="1" dirty="0" smtClean="0">
                <a:solidFill>
                  <a:schemeClr val="bg1"/>
                </a:solidFill>
              </a:rPr>
              <a:t>perro                              </a:t>
            </a:r>
            <a:r>
              <a:rPr lang="es-CL" sz="3200" b="1" dirty="0">
                <a:solidFill>
                  <a:schemeClr val="bg1"/>
                </a:solidFill>
              </a:rPr>
              <a:t>- Un </a:t>
            </a:r>
            <a:r>
              <a:rPr lang="es-CL" sz="3200" b="1" dirty="0" smtClean="0">
                <a:solidFill>
                  <a:schemeClr val="bg1"/>
                </a:solidFill>
              </a:rPr>
              <a:t>libro</a:t>
            </a:r>
            <a:endParaRPr lang="es-CL" sz="32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s-CL" sz="3200" b="1" dirty="0">
              <a:solidFill>
                <a:schemeClr val="bg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es-CL" sz="3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ómo el rostro de los perros evolucionó para enternecer a los seres humanos  - BBC News Mundo">
            <a:extLst>
              <a:ext uri="{FF2B5EF4-FFF2-40B4-BE49-F238E27FC236}">
                <a16:creationId xmlns:a16="http://schemas.microsoft.com/office/drawing/2014/main" id="{611E0D93-C1BE-43B1-92BB-CD1793048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944" y="4065206"/>
            <a:ext cx="2767419" cy="184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▷ ¿Cuántas páginas tiene el libro? - PsicoActiva">
            <a:extLst>
              <a:ext uri="{FF2B5EF4-FFF2-40B4-BE49-F238E27FC236}">
                <a16:creationId xmlns:a16="http://schemas.microsoft.com/office/drawing/2014/main" id="{7697DE3B-50DA-4CB4-B352-B44B54E0C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964" y="4065206"/>
            <a:ext cx="257175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867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C7ADF-03AA-4B0C-8D87-2AE3EAFD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56" y="223677"/>
            <a:ext cx="7120086" cy="1222352"/>
          </a:xfrm>
        </p:spPr>
        <p:txBody>
          <a:bodyPr/>
          <a:lstStyle/>
          <a:p>
            <a:pPr algn="ctr"/>
            <a:r>
              <a:rPr lang="es-CL" dirty="0"/>
              <a:t>Encontramos artículos: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F2427887-24D5-46E8-9EF4-7A23334CF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747317"/>
              </p:ext>
            </p:extLst>
          </p:nvPr>
        </p:nvGraphicFramePr>
        <p:xfrm>
          <a:off x="1002820" y="1446029"/>
          <a:ext cx="10653824" cy="3200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326912">
                  <a:extLst>
                    <a:ext uri="{9D8B030D-6E8A-4147-A177-3AD203B41FA5}">
                      <a16:colId xmlns:a16="http://schemas.microsoft.com/office/drawing/2014/main" val="306586842"/>
                    </a:ext>
                  </a:extLst>
                </a:gridCol>
                <a:gridCol w="5326912">
                  <a:extLst>
                    <a:ext uri="{9D8B030D-6E8A-4147-A177-3AD203B41FA5}">
                      <a16:colId xmlns:a16="http://schemas.microsoft.com/office/drawing/2014/main" val="2649470167"/>
                    </a:ext>
                  </a:extLst>
                </a:gridCol>
              </a:tblGrid>
              <a:tr h="403123">
                <a:tc>
                  <a:txBody>
                    <a:bodyPr/>
                    <a:lstStyle/>
                    <a:p>
                      <a:r>
                        <a:rPr lang="es-CL" sz="3200" dirty="0"/>
                        <a:t>DEFINIDOS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dirty="0"/>
                        <a:t>INDEFINIDOS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641132"/>
                  </a:ext>
                </a:extLst>
              </a:tr>
              <a:tr h="994003">
                <a:tc>
                  <a:txBody>
                    <a:bodyPr/>
                    <a:lstStyle/>
                    <a:p>
                      <a:pPr algn="just"/>
                      <a:r>
                        <a:rPr lang="es-CL" sz="3200" dirty="0"/>
                        <a:t>Se usa cuando el sustantivo es conocido.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sz="3200" dirty="0"/>
                        <a:t>Se usa cuando el sustantivo no es conocido o no se puede identificar.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7038984"/>
                  </a:ext>
                </a:extLst>
              </a:tr>
              <a:tr h="403123">
                <a:tc>
                  <a:txBody>
                    <a:bodyPr/>
                    <a:lstStyle/>
                    <a:p>
                      <a:r>
                        <a:rPr lang="es-CL" sz="3200" dirty="0"/>
                        <a:t>El- La (singular)</a:t>
                      </a:r>
                    </a:p>
                    <a:p>
                      <a:r>
                        <a:rPr lang="es-CL" sz="3200" dirty="0"/>
                        <a:t>Los-Las (plural)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dirty="0"/>
                        <a:t>Un-Una (singular)</a:t>
                      </a:r>
                    </a:p>
                    <a:p>
                      <a:r>
                        <a:rPr lang="es-CL" sz="3200" dirty="0"/>
                        <a:t>Unos-Unas (plural)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9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210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398A86F-B708-4E7B-8F15-FF9C6C2ED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228" y="397702"/>
            <a:ext cx="10609544" cy="606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06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10DC34-49B0-4922-A06E-41098418F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82" y="1574011"/>
            <a:ext cx="9682532" cy="1507067"/>
          </a:xfrm>
        </p:spPr>
        <p:txBody>
          <a:bodyPr>
            <a:normAutofit fontScale="90000"/>
          </a:bodyPr>
          <a:lstStyle/>
          <a:p>
            <a:r>
              <a:rPr lang="es-CL" dirty="0"/>
              <a:t>Objetivo:</a:t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>-identificar el concepto de sustantivo.</a:t>
            </a:r>
          </a:p>
        </p:txBody>
      </p:sp>
    </p:spTree>
    <p:extLst>
      <p:ext uri="{BB962C8B-B14F-4D97-AF65-F5344CB8AC3E}">
        <p14:creationId xmlns:p14="http://schemas.microsoft.com/office/powerpoint/2010/main" val="164486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EBB12-E897-4169-8DA5-F260A5F6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92" y="40954"/>
            <a:ext cx="3962216" cy="1507067"/>
          </a:xfrm>
        </p:spPr>
        <p:txBody>
          <a:bodyPr/>
          <a:lstStyle/>
          <a:p>
            <a:pPr algn="ctr"/>
            <a:r>
              <a:rPr lang="es-CL" b="1" u="sng" dirty="0">
                <a:solidFill>
                  <a:schemeClr val="bg1"/>
                </a:solidFill>
              </a:rPr>
              <a:t>El sustantivo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F7E5AA-6773-4CE2-99FC-A142437348DF}"/>
              </a:ext>
            </a:extLst>
          </p:cNvPr>
          <p:cNvSpPr txBox="1"/>
          <p:nvPr/>
        </p:nvSpPr>
        <p:spPr>
          <a:xfrm>
            <a:off x="733646" y="1265274"/>
            <a:ext cx="10536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sz="3600" dirty="0">
                <a:solidFill>
                  <a:schemeClr val="bg1"/>
                </a:solidFill>
              </a:rPr>
              <a:t>Son palabras que nombran personas, animales o cosas.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CL" sz="3600" smtClean="0">
                <a:solidFill>
                  <a:schemeClr val="bg1"/>
                </a:solidFill>
              </a:rPr>
              <a:t>Ejemplo:</a:t>
            </a:r>
            <a:endParaRPr lang="es-CL" sz="3600" dirty="0">
              <a:solidFill>
                <a:schemeClr val="bg1"/>
              </a:solidFill>
            </a:endParaRPr>
          </a:p>
          <a:p>
            <a:pPr algn="just"/>
            <a:endParaRPr lang="es-CL" sz="3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Producto Perro - Un Perro Dibujo Animado Transparent PNG - 570x585 - Free  Download on NicePNG">
            <a:extLst>
              <a:ext uri="{FF2B5EF4-FFF2-40B4-BE49-F238E27FC236}">
                <a16:creationId xmlns:a16="http://schemas.microsoft.com/office/drawing/2014/main" id="{EE9F5A81-BF99-442B-A37C-18D5CA6ED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732" y="3270265"/>
            <a:ext cx="2179901" cy="176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in on botellas decoradas tipo floreros">
            <a:extLst>
              <a:ext uri="{FF2B5EF4-FFF2-40B4-BE49-F238E27FC236}">
                <a16:creationId xmlns:a16="http://schemas.microsoft.com/office/drawing/2014/main" id="{3A0B0C00-3A88-4439-9938-67D0F0505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89" y="3270265"/>
            <a:ext cx="19431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Vale la pena que te roben una lágrima si el ladrón es un libro - La Mente  es Maravillosa">
            <a:extLst>
              <a:ext uri="{FF2B5EF4-FFF2-40B4-BE49-F238E27FC236}">
                <a16:creationId xmlns:a16="http://schemas.microsoft.com/office/drawing/2014/main" id="{BAD2E517-DD81-4528-A0D3-DDD6A758E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654" y="3270264"/>
            <a:ext cx="2165918" cy="1761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iña dibujo animado vector, gráfico vectorial, imágenes de Niña dibujo  animado vectoriales de stock | Depositphotos®">
            <a:extLst>
              <a:ext uri="{FF2B5EF4-FFF2-40B4-BE49-F238E27FC236}">
                <a16:creationId xmlns:a16="http://schemas.microsoft.com/office/drawing/2014/main" id="{877156BE-5F0D-48DA-9FF4-1F5797A44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661" y="2555123"/>
            <a:ext cx="18478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909CCDF4-63F3-419E-8EF6-0CC57ACF4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103200"/>
              </p:ext>
            </p:extLst>
          </p:nvPr>
        </p:nvGraphicFramePr>
        <p:xfrm>
          <a:off x="921489" y="5632301"/>
          <a:ext cx="10912548" cy="701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32074">
                  <a:extLst>
                    <a:ext uri="{9D8B030D-6E8A-4147-A177-3AD203B41FA5}">
                      <a16:colId xmlns:a16="http://schemas.microsoft.com/office/drawing/2014/main" val="1684302049"/>
                    </a:ext>
                  </a:extLst>
                </a:gridCol>
                <a:gridCol w="2668772">
                  <a:extLst>
                    <a:ext uri="{9D8B030D-6E8A-4147-A177-3AD203B41FA5}">
                      <a16:colId xmlns:a16="http://schemas.microsoft.com/office/drawing/2014/main" val="2160312559"/>
                    </a:ext>
                  </a:extLst>
                </a:gridCol>
                <a:gridCol w="3183565">
                  <a:extLst>
                    <a:ext uri="{9D8B030D-6E8A-4147-A177-3AD203B41FA5}">
                      <a16:colId xmlns:a16="http://schemas.microsoft.com/office/drawing/2014/main" val="4123258387"/>
                    </a:ext>
                  </a:extLst>
                </a:gridCol>
                <a:gridCol w="2728137">
                  <a:extLst>
                    <a:ext uri="{9D8B030D-6E8A-4147-A177-3AD203B41FA5}">
                      <a16:colId xmlns:a16="http://schemas.microsoft.com/office/drawing/2014/main" val="3074862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4000" dirty="0"/>
                        <a:t>casa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/>
                        <a:t>perro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/>
                        <a:t>libro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000" dirty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es-CL" sz="4000" dirty="0"/>
                        <a:t>ernanda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842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126854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82</TotalTime>
  <Words>103</Words>
  <Application>Microsoft Office PowerPoint</Application>
  <PresentationFormat>Panorámica</PresentationFormat>
  <Paragraphs>26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3</vt:lpstr>
      <vt:lpstr>Sector</vt:lpstr>
      <vt:lpstr> Artículos</vt:lpstr>
      <vt:lpstr>Objetivo:  -identificar concepto de artículo</vt:lpstr>
      <vt:lpstr>El artÍculo</vt:lpstr>
      <vt:lpstr>Encontramos artículos:</vt:lpstr>
      <vt:lpstr>Presentación de PowerPoint</vt:lpstr>
      <vt:lpstr>Objetivo:  -identificar el concepto de sustantivo.</vt:lpstr>
      <vt:lpstr>El sustantivo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Artículos</dc:title>
  <dc:creator>Ma. de los Ángeles Gómez Álvarez</dc:creator>
  <cp:lastModifiedBy>M. Eugenia Lucero</cp:lastModifiedBy>
  <cp:revision>15</cp:revision>
  <dcterms:created xsi:type="dcterms:W3CDTF">2021-10-09T16:17:40Z</dcterms:created>
  <dcterms:modified xsi:type="dcterms:W3CDTF">2021-10-12T14:12:53Z</dcterms:modified>
</cp:coreProperties>
</file>