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0" r:id="rId4"/>
    <p:sldId id="263" r:id="rId5"/>
    <p:sldId id="264" r:id="rId6"/>
    <p:sldId id="267" r:id="rId7"/>
    <p:sldId id="26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842" autoAdjust="0"/>
  </p:normalViewPr>
  <p:slideViewPr>
    <p:cSldViewPr snapToGrid="0">
      <p:cViewPr varScale="1">
        <p:scale>
          <a:sx n="69" d="100"/>
          <a:sy n="69" d="100"/>
        </p:scale>
        <p:origin x="7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68596A-FAAD-4A5D-BA3E-7CC7BAB43C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9525" y="983974"/>
            <a:ext cx="8001000" cy="1073426"/>
          </a:xfrm>
        </p:spPr>
        <p:txBody>
          <a:bodyPr/>
          <a:lstStyle/>
          <a:p>
            <a:pPr algn="ctr"/>
            <a:r>
              <a:rPr lang="es-CL" b="1" u="sng" dirty="0"/>
              <a:t> </a:t>
            </a:r>
            <a:r>
              <a:rPr lang="es-CL" b="1" u="sng" dirty="0" smtClean="0"/>
              <a:t>Los Sustantivos</a:t>
            </a:r>
            <a:endParaRPr lang="es-CL" b="1" u="sng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29DB7E8-23F3-4E6D-8B32-B67C58589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6203" y="3826934"/>
            <a:ext cx="6400800" cy="1947333"/>
          </a:xfrm>
        </p:spPr>
        <p:txBody>
          <a:bodyPr/>
          <a:lstStyle/>
          <a:p>
            <a:r>
              <a:rPr lang="es-CL" dirty="0"/>
              <a:t>2dos básicos</a:t>
            </a:r>
          </a:p>
          <a:p>
            <a:r>
              <a:rPr lang="es-CL" dirty="0"/>
              <a:t>Instituto San </a:t>
            </a:r>
            <a:r>
              <a:rPr lang="es-CL" dirty="0" smtClean="0"/>
              <a:t>Lorenzo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91376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10DC34-49B0-4922-A06E-41098418F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882" y="1574011"/>
            <a:ext cx="9682532" cy="1507067"/>
          </a:xfrm>
        </p:spPr>
        <p:txBody>
          <a:bodyPr>
            <a:normAutofit fontScale="90000"/>
          </a:bodyPr>
          <a:lstStyle/>
          <a:p>
            <a:r>
              <a:rPr lang="es-CL" dirty="0"/>
              <a:t>Objetivo:</a:t>
            </a:r>
            <a:br>
              <a:rPr lang="es-CL" dirty="0"/>
            </a:br>
            <a:r>
              <a:rPr lang="es-CL" dirty="0"/>
              <a:t/>
            </a:r>
            <a:br>
              <a:rPr lang="es-CL" dirty="0"/>
            </a:br>
            <a:r>
              <a:rPr lang="es-CL" dirty="0"/>
              <a:t>-identificar el concepto de sustantivo.</a:t>
            </a:r>
          </a:p>
        </p:txBody>
      </p:sp>
    </p:spTree>
    <p:extLst>
      <p:ext uri="{BB962C8B-B14F-4D97-AF65-F5344CB8AC3E}">
        <p14:creationId xmlns:p14="http://schemas.microsoft.com/office/powerpoint/2010/main" val="164486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3EBB12-E897-4169-8DA5-F260A5F66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92" y="40954"/>
            <a:ext cx="3962216" cy="1507067"/>
          </a:xfrm>
        </p:spPr>
        <p:txBody>
          <a:bodyPr/>
          <a:lstStyle/>
          <a:p>
            <a:pPr algn="ctr"/>
            <a:r>
              <a:rPr lang="es-CL" b="1" u="sng" dirty="0" smtClean="0">
                <a:solidFill>
                  <a:schemeClr val="bg1"/>
                </a:solidFill>
              </a:rPr>
              <a:t>Los</a:t>
            </a:r>
            <a:r>
              <a:rPr lang="es-CL" b="1" u="sng" dirty="0" smtClean="0">
                <a:solidFill>
                  <a:schemeClr val="bg1"/>
                </a:solidFill>
              </a:rPr>
              <a:t> sustantivos</a:t>
            </a:r>
            <a:endParaRPr lang="es-CL" b="1" u="sng" dirty="0">
              <a:solidFill>
                <a:schemeClr val="bg1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8F7E5AA-6773-4CE2-99FC-A142437348DF}"/>
              </a:ext>
            </a:extLst>
          </p:cNvPr>
          <p:cNvSpPr txBox="1"/>
          <p:nvPr/>
        </p:nvSpPr>
        <p:spPr>
          <a:xfrm>
            <a:off x="733646" y="1265274"/>
            <a:ext cx="105368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CL" sz="3600" dirty="0">
                <a:solidFill>
                  <a:schemeClr val="bg1"/>
                </a:solidFill>
              </a:rPr>
              <a:t>Son palabras que nombran personas, animales o cosas.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CL" sz="3600" dirty="0" smtClean="0">
                <a:solidFill>
                  <a:schemeClr val="bg1"/>
                </a:solidFill>
              </a:rPr>
              <a:t>Ej.:</a:t>
            </a:r>
            <a:endParaRPr lang="es-CL" sz="3600" dirty="0">
              <a:solidFill>
                <a:schemeClr val="bg1"/>
              </a:solidFill>
            </a:endParaRPr>
          </a:p>
          <a:p>
            <a:pPr algn="just"/>
            <a:endParaRPr lang="es-CL" sz="3600" dirty="0">
              <a:solidFill>
                <a:schemeClr val="bg1"/>
              </a:solidFill>
            </a:endParaRPr>
          </a:p>
        </p:txBody>
      </p:sp>
      <p:pic>
        <p:nvPicPr>
          <p:cNvPr id="2050" name="Picture 2" descr="Producto Perro - Un Perro Dibujo Animado Transparent PNG - 570x585 - Free  Download on NicePNG">
            <a:extLst>
              <a:ext uri="{FF2B5EF4-FFF2-40B4-BE49-F238E27FC236}">
                <a16:creationId xmlns:a16="http://schemas.microsoft.com/office/drawing/2014/main" id="{EE9F5A81-BF99-442B-A37C-18D5CA6ED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0732" y="3270265"/>
            <a:ext cx="2179901" cy="176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in on botellas decoradas tipo floreros">
            <a:extLst>
              <a:ext uri="{FF2B5EF4-FFF2-40B4-BE49-F238E27FC236}">
                <a16:creationId xmlns:a16="http://schemas.microsoft.com/office/drawing/2014/main" id="{3A0B0C00-3A88-4439-9938-67D0F05054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489" y="3270265"/>
            <a:ext cx="1943100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Vale la pena que te roben una lágrima si el ladrón es un libro - La Mente  es Maravillosa">
            <a:extLst>
              <a:ext uri="{FF2B5EF4-FFF2-40B4-BE49-F238E27FC236}">
                <a16:creationId xmlns:a16="http://schemas.microsoft.com/office/drawing/2014/main" id="{BAD2E517-DD81-4528-A0D3-DDD6A758E8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654" y="3270264"/>
            <a:ext cx="2165918" cy="1761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Niña dibujo animado vector, gráfico vectorial, imágenes de Niña dibujo  animado vectoriales de stock | Depositphotos®">
            <a:extLst>
              <a:ext uri="{FF2B5EF4-FFF2-40B4-BE49-F238E27FC236}">
                <a16:creationId xmlns:a16="http://schemas.microsoft.com/office/drawing/2014/main" id="{877156BE-5F0D-48DA-9FF4-1F5797A447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2661" y="2555123"/>
            <a:ext cx="184785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a 6">
            <a:extLst>
              <a:ext uri="{FF2B5EF4-FFF2-40B4-BE49-F238E27FC236}">
                <a16:creationId xmlns:a16="http://schemas.microsoft.com/office/drawing/2014/main" id="{909CCDF4-63F3-419E-8EF6-0CC57ACF4F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103200"/>
              </p:ext>
            </p:extLst>
          </p:nvPr>
        </p:nvGraphicFramePr>
        <p:xfrm>
          <a:off x="921489" y="5632301"/>
          <a:ext cx="10912548" cy="701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32074">
                  <a:extLst>
                    <a:ext uri="{9D8B030D-6E8A-4147-A177-3AD203B41FA5}">
                      <a16:colId xmlns:a16="http://schemas.microsoft.com/office/drawing/2014/main" val="1684302049"/>
                    </a:ext>
                  </a:extLst>
                </a:gridCol>
                <a:gridCol w="2668772">
                  <a:extLst>
                    <a:ext uri="{9D8B030D-6E8A-4147-A177-3AD203B41FA5}">
                      <a16:colId xmlns:a16="http://schemas.microsoft.com/office/drawing/2014/main" val="2160312559"/>
                    </a:ext>
                  </a:extLst>
                </a:gridCol>
                <a:gridCol w="3183565">
                  <a:extLst>
                    <a:ext uri="{9D8B030D-6E8A-4147-A177-3AD203B41FA5}">
                      <a16:colId xmlns:a16="http://schemas.microsoft.com/office/drawing/2014/main" val="4123258387"/>
                    </a:ext>
                  </a:extLst>
                </a:gridCol>
                <a:gridCol w="2728137">
                  <a:extLst>
                    <a:ext uri="{9D8B030D-6E8A-4147-A177-3AD203B41FA5}">
                      <a16:colId xmlns:a16="http://schemas.microsoft.com/office/drawing/2014/main" val="30748628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sz="4000" dirty="0"/>
                        <a:t>casa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4000" dirty="0"/>
                        <a:t>perro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4000" dirty="0"/>
                        <a:t>libro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4000" dirty="0">
                          <a:solidFill>
                            <a:srgbClr val="FF0000"/>
                          </a:solidFill>
                        </a:rPr>
                        <a:t>F</a:t>
                      </a:r>
                      <a:r>
                        <a:rPr lang="es-CL" sz="4000" dirty="0"/>
                        <a:t>ernanda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842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3126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0E4F55-9359-45AE-84F4-17113E7F4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696" y="372534"/>
            <a:ext cx="8534400" cy="478072"/>
          </a:xfrm>
        </p:spPr>
        <p:txBody>
          <a:bodyPr>
            <a:normAutofit fontScale="90000"/>
          </a:bodyPr>
          <a:lstStyle/>
          <a:p>
            <a:pPr algn="ctr"/>
            <a:r>
              <a:rPr lang="es-CL" b="1" u="sng" dirty="0">
                <a:solidFill>
                  <a:schemeClr val="bg1"/>
                </a:solidFill>
              </a:rPr>
              <a:t>Sustantivo común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71F718D-6839-45AF-B17C-20846694ADEA}"/>
              </a:ext>
            </a:extLst>
          </p:cNvPr>
          <p:cNvSpPr txBox="1"/>
          <p:nvPr/>
        </p:nvSpPr>
        <p:spPr>
          <a:xfrm>
            <a:off x="997245" y="1016889"/>
            <a:ext cx="1018820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CL" sz="2800" dirty="0"/>
              <a:t>Nombra animales, cosas o personas (de forma general)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CL" sz="2800" dirty="0"/>
              <a:t>No se escriben con mayúscula inicial.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CL" sz="2800" dirty="0"/>
              <a:t>Va acompañado de artículos: El, La, Los o Las.</a:t>
            </a:r>
          </a:p>
          <a:p>
            <a:pPr algn="just"/>
            <a:endParaRPr lang="es-CL" sz="2800" dirty="0"/>
          </a:p>
          <a:p>
            <a:pPr algn="just"/>
            <a:r>
              <a:rPr lang="es-CL" sz="2800" dirty="0"/>
              <a:t>Ejemplos:</a:t>
            </a:r>
          </a:p>
          <a:p>
            <a:endParaRPr lang="es-CL" sz="2800" dirty="0"/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38B66F43-CFE1-4EDD-ADF9-6686B71A80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926505"/>
              </p:ext>
            </p:extLst>
          </p:nvPr>
        </p:nvGraphicFramePr>
        <p:xfrm>
          <a:off x="2032000" y="6114627"/>
          <a:ext cx="812799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74266627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907491392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8472369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El caballo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La bufanda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La niña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710081"/>
                  </a:ext>
                </a:extLst>
              </a:tr>
            </a:tbl>
          </a:graphicData>
        </a:graphic>
      </p:graphicFrame>
      <p:pic>
        <p:nvPicPr>
          <p:cNvPr id="2050" name="Picture 2" descr="Estudio sobre fracturas en caballos – Revista Mundo Equino">
            <a:extLst>
              <a:ext uri="{FF2B5EF4-FFF2-40B4-BE49-F238E27FC236}">
                <a16:creationId xmlns:a16="http://schemas.microsoft.com/office/drawing/2014/main" id="{A19D5E46-C684-41FC-8854-A7AA4E4D9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0" y="4125432"/>
            <a:ext cx="2423042" cy="188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Bufanda - Banco de fotos e imágenes de stock - iStock">
            <a:extLst>
              <a:ext uri="{FF2B5EF4-FFF2-40B4-BE49-F238E27FC236}">
                <a16:creationId xmlns:a16="http://schemas.microsoft.com/office/drawing/2014/main" id="{9B7E8C4E-03A9-47B0-9FB6-01ADF5C6DB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910" y="3882682"/>
            <a:ext cx="1468178" cy="2178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Imágenes de Nina | Vectores, fotos de stock y PSD gratuitos">
            <a:extLst>
              <a:ext uri="{FF2B5EF4-FFF2-40B4-BE49-F238E27FC236}">
                <a16:creationId xmlns:a16="http://schemas.microsoft.com/office/drawing/2014/main" id="{2EEB808C-8584-49AF-A56B-BFCBDEEE60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1433" y="366025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2590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BA9C04-1C47-45D2-AFB3-3C6B35E90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4401" y="159489"/>
            <a:ext cx="8534400" cy="933301"/>
          </a:xfrm>
        </p:spPr>
        <p:txBody>
          <a:bodyPr/>
          <a:lstStyle/>
          <a:p>
            <a:pPr algn="ctr"/>
            <a:r>
              <a:rPr lang="es-CL" b="1" u="sng" dirty="0">
                <a:solidFill>
                  <a:schemeClr val="bg1"/>
                </a:solidFill>
              </a:rPr>
              <a:t>Sustantivo propio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8B78704-7837-455B-9B37-E40564F6EC71}"/>
              </a:ext>
            </a:extLst>
          </p:cNvPr>
          <p:cNvSpPr txBox="1"/>
          <p:nvPr/>
        </p:nvSpPr>
        <p:spPr>
          <a:xfrm>
            <a:off x="723014" y="752548"/>
            <a:ext cx="1116418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endParaRPr lang="es-CL" sz="28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s-CL" sz="2800" dirty="0"/>
              <a:t>Nombran personas, animales, países y ciudades (sus nombres)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s-CL" sz="2800" dirty="0"/>
              <a:t>Se escriben con mayúscula inicial, ya que son nombres.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s-CL" sz="2800" dirty="0"/>
              <a:t>Delante de este sustantivo propio, no se escriben artículos.</a:t>
            </a:r>
          </a:p>
          <a:p>
            <a:endParaRPr lang="es-CL" sz="2800" dirty="0"/>
          </a:p>
          <a:p>
            <a:r>
              <a:rPr lang="es-CL" sz="2800" dirty="0"/>
              <a:t>Ejemplos:</a:t>
            </a:r>
          </a:p>
          <a:p>
            <a:endParaRPr lang="es-CL" sz="2800" dirty="0"/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D1B3F374-B266-4625-90EA-980AC4BFB1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356560"/>
              </p:ext>
            </p:extLst>
          </p:nvPr>
        </p:nvGraphicFramePr>
        <p:xfrm>
          <a:off x="1755552" y="5653172"/>
          <a:ext cx="899396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8491">
                  <a:extLst>
                    <a:ext uri="{9D8B030D-6E8A-4147-A177-3AD203B41FA5}">
                      <a16:colId xmlns:a16="http://schemas.microsoft.com/office/drawing/2014/main" val="2582948153"/>
                    </a:ext>
                  </a:extLst>
                </a:gridCol>
                <a:gridCol w="2248491">
                  <a:extLst>
                    <a:ext uri="{9D8B030D-6E8A-4147-A177-3AD203B41FA5}">
                      <a16:colId xmlns:a16="http://schemas.microsoft.com/office/drawing/2014/main" val="2742027068"/>
                    </a:ext>
                  </a:extLst>
                </a:gridCol>
                <a:gridCol w="2248491">
                  <a:extLst>
                    <a:ext uri="{9D8B030D-6E8A-4147-A177-3AD203B41FA5}">
                      <a16:colId xmlns:a16="http://schemas.microsoft.com/office/drawing/2014/main" val="742088240"/>
                    </a:ext>
                  </a:extLst>
                </a:gridCol>
                <a:gridCol w="2248491">
                  <a:extLst>
                    <a:ext uri="{9D8B030D-6E8A-4147-A177-3AD203B41FA5}">
                      <a16:colId xmlns:a16="http://schemas.microsoft.com/office/drawing/2014/main" val="3100502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Francisca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Lucas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Chile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Rancagua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802966"/>
                  </a:ext>
                </a:extLst>
              </a:tr>
            </a:tbl>
          </a:graphicData>
        </a:graphic>
      </p:graphicFrame>
      <p:pic>
        <p:nvPicPr>
          <p:cNvPr id="3074" name="Picture 2" descr="Pin en Blogueras en Acción">
            <a:extLst>
              <a:ext uri="{FF2B5EF4-FFF2-40B4-BE49-F238E27FC236}">
                <a16:creationId xmlns:a16="http://schemas.microsoft.com/office/drawing/2014/main" id="{D92D6334-F767-43C1-B7A5-90CDDB6068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692" y="3659072"/>
            <a:ext cx="1257131" cy="179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Esto es lo que dicen los gestos y sonidos de tu gato - Foto 1">
            <a:extLst>
              <a:ext uri="{FF2B5EF4-FFF2-40B4-BE49-F238E27FC236}">
                <a16:creationId xmlns:a16="http://schemas.microsoft.com/office/drawing/2014/main" id="{E8A22E49-65EF-4EB2-87F5-42414A0B59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861" y="3891385"/>
            <a:ext cx="1408259" cy="1559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04328CE0-3B8B-44FC-9BB6-090F768C1F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818" y="3772474"/>
            <a:ext cx="863193" cy="1767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9 ideas de Rancagua | mapa chile, mapa turístico, chile">
            <a:extLst>
              <a:ext uri="{FF2B5EF4-FFF2-40B4-BE49-F238E27FC236}">
                <a16:creationId xmlns:a16="http://schemas.microsoft.com/office/drawing/2014/main" id="{9E13296B-561D-41E1-9451-A7393768FC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1616" y="3807399"/>
            <a:ext cx="2247900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7889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FF2A82-B0A9-4E04-8319-B654A23DC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0"/>
            <a:ext cx="8534400" cy="519925"/>
          </a:xfrm>
        </p:spPr>
        <p:txBody>
          <a:bodyPr>
            <a:normAutofit/>
          </a:bodyPr>
          <a:lstStyle/>
          <a:p>
            <a:pPr algn="ctr"/>
            <a:r>
              <a:rPr lang="es-CL" sz="2800" b="1" u="sng" dirty="0">
                <a:solidFill>
                  <a:schemeClr val="bg1"/>
                </a:solidFill>
              </a:rPr>
              <a:t>Género del sustantivo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32D7F9B3-4411-42D7-B062-4BADD151F0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733092"/>
              </p:ext>
            </p:extLst>
          </p:nvPr>
        </p:nvGraphicFramePr>
        <p:xfrm>
          <a:off x="563526" y="607126"/>
          <a:ext cx="9141392" cy="5761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8983">
                  <a:extLst>
                    <a:ext uri="{9D8B030D-6E8A-4147-A177-3AD203B41FA5}">
                      <a16:colId xmlns:a16="http://schemas.microsoft.com/office/drawing/2014/main" val="1401759124"/>
                    </a:ext>
                  </a:extLst>
                </a:gridCol>
                <a:gridCol w="6942409">
                  <a:extLst>
                    <a:ext uri="{9D8B030D-6E8A-4147-A177-3AD203B41FA5}">
                      <a16:colId xmlns:a16="http://schemas.microsoft.com/office/drawing/2014/main" val="565475916"/>
                    </a:ext>
                  </a:extLst>
                </a:gridCol>
              </a:tblGrid>
              <a:tr h="702102">
                <a:tc>
                  <a:txBody>
                    <a:bodyPr/>
                    <a:lstStyle/>
                    <a:p>
                      <a:r>
                        <a:rPr lang="es-CL" dirty="0"/>
                        <a:t>GENERO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Articulo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9805805"/>
                  </a:ext>
                </a:extLst>
              </a:tr>
              <a:tr h="1985810">
                <a:tc>
                  <a:txBody>
                    <a:bodyPr/>
                    <a:lstStyle/>
                    <a:p>
                      <a:r>
                        <a:rPr lang="es-CL" sz="2800" dirty="0"/>
                        <a:t>Femenino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800" dirty="0"/>
                        <a:t>Puede llevar delante el artículo </a:t>
                      </a:r>
                      <a:r>
                        <a:rPr lang="es-CL" sz="2800" u="sng" dirty="0"/>
                        <a:t>la- las</a:t>
                      </a:r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r>
                        <a:rPr lang="es-CL" sz="2400" dirty="0"/>
                        <a:t>La niña   -      La bufanda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5457938"/>
                  </a:ext>
                </a:extLst>
              </a:tr>
              <a:tr h="2299360">
                <a:tc>
                  <a:txBody>
                    <a:bodyPr/>
                    <a:lstStyle/>
                    <a:p>
                      <a:r>
                        <a:rPr lang="es-CL" sz="2800" dirty="0"/>
                        <a:t>Masculino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800" dirty="0"/>
                        <a:t>Puede llevar delante el artículo </a:t>
                      </a:r>
                      <a:r>
                        <a:rPr lang="es-CL" sz="2800" u="sng" dirty="0"/>
                        <a:t>el-los</a:t>
                      </a:r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r>
                        <a:rPr lang="es-CL" sz="2400" dirty="0"/>
                        <a:t>El perro       -        El lápiz verde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3932046"/>
                  </a:ext>
                </a:extLst>
              </a:tr>
            </a:tbl>
          </a:graphicData>
        </a:graphic>
      </p:graphicFrame>
      <p:pic>
        <p:nvPicPr>
          <p:cNvPr id="4100" name="Picture 4" descr="Dibujo de Niña con oso de peluche pintado por en Dibujos.net el día  23-04-20 a las 13:45:14. Imprime, pinta o colorea tus propios dibujos!">
            <a:extLst>
              <a:ext uri="{FF2B5EF4-FFF2-40B4-BE49-F238E27FC236}">
                <a16:creationId xmlns:a16="http://schemas.microsoft.com/office/drawing/2014/main" id="{1AB9825C-966D-4FAD-9959-81A9A84653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1370" y="1924494"/>
            <a:ext cx="1623597" cy="1272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597,664 Bufanda Imágenes y Fotos - 123RF">
            <a:extLst>
              <a:ext uri="{FF2B5EF4-FFF2-40B4-BE49-F238E27FC236}">
                <a16:creationId xmlns:a16="http://schemas.microsoft.com/office/drawing/2014/main" id="{BE4E366E-E458-4B99-8FD1-B44E436B1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411" y="1815685"/>
            <a:ext cx="1000347" cy="1489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Vinilo Pequeño perro feliz de dibujos animados - TenVinilo">
            <a:extLst>
              <a:ext uri="{FF2B5EF4-FFF2-40B4-BE49-F238E27FC236}">
                <a16:creationId xmlns:a16="http://schemas.microsoft.com/office/drawing/2014/main" id="{31F2A529-F9C6-4492-A04D-D129A9647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047" y="4607010"/>
            <a:ext cx="1440242" cy="134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Lápiz verde Gratis Dibujos Animados Imágene｜Illustoon ES">
            <a:extLst>
              <a:ext uri="{FF2B5EF4-FFF2-40B4-BE49-F238E27FC236}">
                <a16:creationId xmlns:a16="http://schemas.microsoft.com/office/drawing/2014/main" id="{DB817DCC-F44F-4730-AD0A-84CCF3EC3C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700" y="4513891"/>
            <a:ext cx="1440242" cy="144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871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E7AE1C-51FA-4490-A97B-CB5D5DB7D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231" y="797834"/>
            <a:ext cx="8534400" cy="1507067"/>
          </a:xfrm>
        </p:spPr>
        <p:txBody>
          <a:bodyPr/>
          <a:lstStyle/>
          <a:p>
            <a:r>
              <a:rPr lang="es-CL" dirty="0"/>
              <a:t>Actividad:</a:t>
            </a:r>
            <a:br>
              <a:rPr lang="es-CL" dirty="0"/>
            </a:br>
            <a:endParaRPr lang="es-CL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D74032B-9A68-4AB8-B026-D8E94623F651}"/>
              </a:ext>
            </a:extLst>
          </p:cNvPr>
          <p:cNvSpPr/>
          <p:nvPr/>
        </p:nvSpPr>
        <p:spPr>
          <a:xfrm>
            <a:off x="1722475" y="2124149"/>
            <a:ext cx="9186530" cy="178863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CL" sz="2400" dirty="0"/>
              <a:t>1.- Desarrolla la guía nro 6 de sustantivo.</a:t>
            </a:r>
          </a:p>
          <a:p>
            <a:pPr algn="just"/>
            <a:endParaRPr lang="es-CL" sz="2400" dirty="0"/>
          </a:p>
          <a:p>
            <a:pPr algn="just"/>
            <a:r>
              <a:rPr lang="es-CL" sz="2400" dirty="0"/>
              <a:t>2.- Realiza la guía nro 7 género.</a:t>
            </a:r>
          </a:p>
        </p:txBody>
      </p:sp>
    </p:spTree>
    <p:extLst>
      <p:ext uri="{BB962C8B-B14F-4D97-AF65-F5344CB8AC3E}">
        <p14:creationId xmlns:p14="http://schemas.microsoft.com/office/powerpoint/2010/main" val="2312660016"/>
      </p:ext>
    </p:extLst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159</TotalTime>
  <Words>163</Words>
  <Application>Microsoft Office PowerPoint</Application>
  <PresentationFormat>Panorámica</PresentationFormat>
  <Paragraphs>56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Century Gothic</vt:lpstr>
      <vt:lpstr>Wingdings</vt:lpstr>
      <vt:lpstr>Wingdings 3</vt:lpstr>
      <vt:lpstr>Sector</vt:lpstr>
      <vt:lpstr> Los Sustantivos</vt:lpstr>
      <vt:lpstr>Objetivo:  -identificar el concepto de sustantivo.</vt:lpstr>
      <vt:lpstr>Los sustantivos</vt:lpstr>
      <vt:lpstr>Sustantivo común</vt:lpstr>
      <vt:lpstr>Sustantivo propio</vt:lpstr>
      <vt:lpstr>Género del sustantivo</vt:lpstr>
      <vt:lpstr>Actividad: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Artículos</dc:title>
  <dc:creator>Ma. de los Ángeles Gómez Álvarez</dc:creator>
  <cp:lastModifiedBy>M. Eugenia Lucero</cp:lastModifiedBy>
  <cp:revision>22</cp:revision>
  <dcterms:created xsi:type="dcterms:W3CDTF">2021-10-09T16:17:40Z</dcterms:created>
  <dcterms:modified xsi:type="dcterms:W3CDTF">2021-10-20T11:54:23Z</dcterms:modified>
</cp:coreProperties>
</file>