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811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68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0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12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87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27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30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373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860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4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2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C78F2-7ABC-403E-A263-026834029E14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90B5A-3B14-4ACD-9854-0007488E40D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28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836712"/>
            <a:ext cx="9144000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rPr>
              <a:t>ACTIVIDAD EVALUADA</a:t>
            </a:r>
          </a:p>
          <a:p>
            <a:pPr algn="ctr"/>
            <a:r>
              <a:rPr lang="es-MX" sz="3600" b="1" dirty="0" smtClean="0">
                <a:solidFill>
                  <a:schemeClr val="accent2">
                    <a:lumMod val="50000"/>
                  </a:schemeClr>
                </a:solidFill>
                <a:latin typeface="Arial Rounded MT Bold" panose="020F0704030504030204" pitchFamily="34" charset="0"/>
              </a:rPr>
              <a:t>LIBRO TRADICIÓN ORAL Y ESCRITA</a:t>
            </a:r>
            <a:endParaRPr lang="en-US" sz="3600" b="1" dirty="0">
              <a:solidFill>
                <a:schemeClr val="accent2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5576" y="2852936"/>
            <a:ext cx="31683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atin typeface="Arial Rounded MT Bold" panose="020F0704030504030204" pitchFamily="34" charset="0"/>
              </a:rPr>
              <a:t>OBJETIVO: ELABORAR UN LIBRO DE EJEMPLOS DE TRADICIONES ORALES Y ESCRITAS.</a:t>
            </a:r>
            <a:endParaRPr lang="en-US" sz="2400" dirty="0"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TEMAS: LA TRADICIÓN ORAL UNIVERSAL LA TRADICIÓN ORAL NACIONAL LA TRADICIÓN  ORAL REGIONAL APRENDIZAJE: • Identifica la est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564904"/>
            <a:ext cx="4310546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9954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5750157" y="2425013"/>
            <a:ext cx="2777082" cy="3854591"/>
            <a:chOff x="5050027" y="1412776"/>
            <a:chExt cx="2777082" cy="3854591"/>
          </a:xfrm>
        </p:grpSpPr>
        <p:sp>
          <p:nvSpPr>
            <p:cNvPr id="2" name="Rectangle 1"/>
            <p:cNvSpPr/>
            <p:nvPr/>
          </p:nvSpPr>
          <p:spPr>
            <a:xfrm>
              <a:off x="5050027" y="1412776"/>
              <a:ext cx="2736304" cy="34563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 flipV="1">
              <a:off x="5076056" y="1412776"/>
              <a:ext cx="2751053" cy="3854591"/>
            </a:xfrm>
            <a:custGeom>
              <a:avLst/>
              <a:gdLst>
                <a:gd name="connsiteX0" fmla="*/ 0 w 2736304"/>
                <a:gd name="connsiteY0" fmla="*/ 0 h 3456384"/>
                <a:gd name="connsiteX1" fmla="*/ 2736304 w 2736304"/>
                <a:gd name="connsiteY1" fmla="*/ 0 h 3456384"/>
                <a:gd name="connsiteX2" fmla="*/ 2736304 w 2736304"/>
                <a:gd name="connsiteY2" fmla="*/ 3456384 h 3456384"/>
                <a:gd name="connsiteX3" fmla="*/ 0 w 2736304"/>
                <a:gd name="connsiteY3" fmla="*/ 3456384 h 3456384"/>
                <a:gd name="connsiteX4" fmla="*/ 0 w 2736304"/>
                <a:gd name="connsiteY4" fmla="*/ 0 h 3456384"/>
                <a:gd name="connsiteX0" fmla="*/ 0 w 2751052"/>
                <a:gd name="connsiteY0" fmla="*/ 398207 h 3854591"/>
                <a:gd name="connsiteX1" fmla="*/ 2751052 w 2751052"/>
                <a:gd name="connsiteY1" fmla="*/ 0 h 3854591"/>
                <a:gd name="connsiteX2" fmla="*/ 2736304 w 2751052"/>
                <a:gd name="connsiteY2" fmla="*/ 3854591 h 3854591"/>
                <a:gd name="connsiteX3" fmla="*/ 0 w 2751052"/>
                <a:gd name="connsiteY3" fmla="*/ 3854591 h 3854591"/>
                <a:gd name="connsiteX4" fmla="*/ 0 w 2751052"/>
                <a:gd name="connsiteY4" fmla="*/ 398207 h 3854591"/>
                <a:gd name="connsiteX0" fmla="*/ 0 w 2751053"/>
                <a:gd name="connsiteY0" fmla="*/ 398207 h 3854591"/>
                <a:gd name="connsiteX1" fmla="*/ 2751052 w 2751053"/>
                <a:gd name="connsiteY1" fmla="*/ 0 h 3854591"/>
                <a:gd name="connsiteX2" fmla="*/ 2751053 w 2751053"/>
                <a:gd name="connsiteY2" fmla="*/ 3397391 h 3854591"/>
                <a:gd name="connsiteX3" fmla="*/ 0 w 2751053"/>
                <a:gd name="connsiteY3" fmla="*/ 3854591 h 3854591"/>
                <a:gd name="connsiteX4" fmla="*/ 0 w 2751053"/>
                <a:gd name="connsiteY4" fmla="*/ 398207 h 385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1053" h="3854591">
                  <a:moveTo>
                    <a:pt x="0" y="398207"/>
                  </a:moveTo>
                  <a:lnTo>
                    <a:pt x="2751052" y="0"/>
                  </a:lnTo>
                  <a:cubicBezTo>
                    <a:pt x="2751052" y="1132464"/>
                    <a:pt x="2751053" y="2264927"/>
                    <a:pt x="2751053" y="3397391"/>
                  </a:cubicBezTo>
                  <a:lnTo>
                    <a:pt x="0" y="3854591"/>
                  </a:lnTo>
                  <a:lnTo>
                    <a:pt x="0" y="398207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95536" y="2636912"/>
            <a:ext cx="4464496" cy="3430794"/>
            <a:chOff x="395536" y="1412776"/>
            <a:chExt cx="4464496" cy="3430794"/>
          </a:xfrm>
        </p:grpSpPr>
        <p:sp>
          <p:nvSpPr>
            <p:cNvPr id="3" name="Rectangle 2"/>
            <p:cNvSpPr/>
            <p:nvPr/>
          </p:nvSpPr>
          <p:spPr>
            <a:xfrm>
              <a:off x="395536" y="1412776"/>
              <a:ext cx="4464496" cy="343079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>
              <a:stCxn id="3" idx="0"/>
              <a:endCxn id="3" idx="2"/>
            </p:cNvCxnSpPr>
            <p:nvPr/>
          </p:nvCxnSpPr>
          <p:spPr>
            <a:xfrm>
              <a:off x="2627784" y="1412776"/>
              <a:ext cx="0" cy="3430794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extBox 9"/>
          <p:cNvSpPr txBox="1"/>
          <p:nvPr/>
        </p:nvSpPr>
        <p:spPr>
          <a:xfrm>
            <a:off x="683568" y="692696"/>
            <a:ext cx="7843671" cy="923330"/>
          </a:xfrm>
          <a:prstGeom prst="rect">
            <a:avLst/>
          </a:prstGeom>
          <a:solidFill>
            <a:srgbClr val="CCFFCC"/>
          </a:solidFill>
        </p:spPr>
        <p:txBody>
          <a:bodyPr wrap="square" rtlCol="0">
            <a:spAutoFit/>
          </a:bodyPr>
          <a:lstStyle/>
          <a:p>
            <a:r>
              <a:rPr lang="es-MX" dirty="0" smtClean="0"/>
              <a:t>PASOS A SEGUIR…</a:t>
            </a:r>
          </a:p>
          <a:p>
            <a:endParaRPr lang="es-MX" dirty="0"/>
          </a:p>
          <a:p>
            <a:r>
              <a:rPr lang="es-MX" dirty="0" smtClean="0"/>
              <a:t>1) DOBLA CUIDADOSAMENTE POR LA MITAD LAS 4 HOJAS DE BLOCK.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659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899592" y="2026805"/>
            <a:ext cx="2736304" cy="3854591"/>
            <a:chOff x="899592" y="2026805"/>
            <a:chExt cx="2736304" cy="3854591"/>
          </a:xfrm>
        </p:grpSpPr>
        <p:sp>
          <p:nvSpPr>
            <p:cNvPr id="2" name="Rectangle 1"/>
            <p:cNvSpPr/>
            <p:nvPr/>
          </p:nvSpPr>
          <p:spPr>
            <a:xfrm>
              <a:off x="899592" y="2026806"/>
              <a:ext cx="2736304" cy="345638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 flipV="1">
              <a:off x="925621" y="2026805"/>
              <a:ext cx="2566259" cy="3854591"/>
            </a:xfrm>
            <a:custGeom>
              <a:avLst/>
              <a:gdLst>
                <a:gd name="connsiteX0" fmla="*/ 0 w 2736304"/>
                <a:gd name="connsiteY0" fmla="*/ 0 h 3456384"/>
                <a:gd name="connsiteX1" fmla="*/ 2736304 w 2736304"/>
                <a:gd name="connsiteY1" fmla="*/ 0 h 3456384"/>
                <a:gd name="connsiteX2" fmla="*/ 2736304 w 2736304"/>
                <a:gd name="connsiteY2" fmla="*/ 3456384 h 3456384"/>
                <a:gd name="connsiteX3" fmla="*/ 0 w 2736304"/>
                <a:gd name="connsiteY3" fmla="*/ 3456384 h 3456384"/>
                <a:gd name="connsiteX4" fmla="*/ 0 w 2736304"/>
                <a:gd name="connsiteY4" fmla="*/ 0 h 3456384"/>
                <a:gd name="connsiteX0" fmla="*/ 0 w 2751052"/>
                <a:gd name="connsiteY0" fmla="*/ 398207 h 3854591"/>
                <a:gd name="connsiteX1" fmla="*/ 2751052 w 2751052"/>
                <a:gd name="connsiteY1" fmla="*/ 0 h 3854591"/>
                <a:gd name="connsiteX2" fmla="*/ 2736304 w 2751052"/>
                <a:gd name="connsiteY2" fmla="*/ 3854591 h 3854591"/>
                <a:gd name="connsiteX3" fmla="*/ 0 w 2751052"/>
                <a:gd name="connsiteY3" fmla="*/ 3854591 h 3854591"/>
                <a:gd name="connsiteX4" fmla="*/ 0 w 2751052"/>
                <a:gd name="connsiteY4" fmla="*/ 398207 h 3854591"/>
                <a:gd name="connsiteX0" fmla="*/ 0 w 2751053"/>
                <a:gd name="connsiteY0" fmla="*/ 398207 h 3854591"/>
                <a:gd name="connsiteX1" fmla="*/ 2751052 w 2751053"/>
                <a:gd name="connsiteY1" fmla="*/ 0 h 3854591"/>
                <a:gd name="connsiteX2" fmla="*/ 2751053 w 2751053"/>
                <a:gd name="connsiteY2" fmla="*/ 3397391 h 3854591"/>
                <a:gd name="connsiteX3" fmla="*/ 0 w 2751053"/>
                <a:gd name="connsiteY3" fmla="*/ 3854591 h 3854591"/>
                <a:gd name="connsiteX4" fmla="*/ 0 w 2751053"/>
                <a:gd name="connsiteY4" fmla="*/ 398207 h 38545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51053" h="3854591">
                  <a:moveTo>
                    <a:pt x="0" y="398207"/>
                  </a:moveTo>
                  <a:lnTo>
                    <a:pt x="2751052" y="0"/>
                  </a:lnTo>
                  <a:cubicBezTo>
                    <a:pt x="2751052" y="1132464"/>
                    <a:pt x="2751053" y="2264927"/>
                    <a:pt x="2751053" y="3397391"/>
                  </a:cubicBezTo>
                  <a:lnTo>
                    <a:pt x="0" y="3854591"/>
                  </a:lnTo>
                  <a:lnTo>
                    <a:pt x="0" y="398207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83568" y="692696"/>
            <a:ext cx="7843671" cy="923330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r>
              <a:rPr lang="es-MX" dirty="0" smtClean="0"/>
              <a:t>PASOS A SEGUIR…</a:t>
            </a:r>
          </a:p>
          <a:p>
            <a:endParaRPr lang="es-MX" dirty="0"/>
          </a:p>
          <a:p>
            <a:r>
              <a:rPr lang="es-MX" dirty="0"/>
              <a:t>2</a:t>
            </a:r>
            <a:r>
              <a:rPr lang="es-MX" dirty="0" smtClean="0"/>
              <a:t>) EN LA PRIMERA PÁGINA DEBES HACER LA PORTADA DEL TRABAJO.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88024" y="2132856"/>
            <a:ext cx="3168352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TRADICIÓN ORAL Y ESCRITA</a:t>
            </a:r>
          </a:p>
          <a:p>
            <a:pPr algn="ctr"/>
            <a:endParaRPr lang="es-MX" dirty="0"/>
          </a:p>
          <a:p>
            <a:pPr algn="ctr"/>
            <a:r>
              <a:rPr lang="es-MX" dirty="0" smtClean="0"/>
              <a:t>Refranes, Adivinanzas y Trabalenguas.</a:t>
            </a:r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r>
              <a:rPr lang="es-MX" dirty="0" smtClean="0"/>
              <a:t>Nombre</a:t>
            </a:r>
          </a:p>
          <a:p>
            <a:pPr algn="ctr"/>
            <a:r>
              <a:rPr lang="es-MX" dirty="0" smtClean="0"/>
              <a:t>Curso</a:t>
            </a:r>
          </a:p>
          <a:p>
            <a:pPr algn="ctr"/>
            <a:r>
              <a:rPr lang="es-MX" dirty="0" smtClean="0"/>
              <a:t>Fecha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076056" y="3501008"/>
            <a:ext cx="2592288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IMAGEN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7467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568" y="692696"/>
            <a:ext cx="7843671" cy="1200329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r>
              <a:rPr lang="es-MX" dirty="0" smtClean="0"/>
              <a:t>PASOS A SEGUIR…</a:t>
            </a:r>
          </a:p>
          <a:p>
            <a:endParaRPr lang="es-MX" dirty="0"/>
          </a:p>
          <a:p>
            <a:r>
              <a:rPr lang="es-MX" dirty="0" smtClean="0"/>
              <a:t>3) EN LA SEGUNDA Y TERCERA PÁGINA DEBES PONER EL TÍTULO: REFRANES, LUEGO ESCRIBIR Y DIBUJAR EJEMPLOS DE REFRANES.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88024" y="2132856"/>
            <a:ext cx="3168352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dirty="0" smtClean="0"/>
          </a:p>
          <a:p>
            <a:pPr algn="ctr"/>
            <a:r>
              <a:rPr lang="es-MX" u="sng" dirty="0" smtClean="0"/>
              <a:t>REFRANES</a:t>
            </a:r>
          </a:p>
          <a:p>
            <a:pPr algn="ctr"/>
            <a:endParaRPr lang="es-MX" dirty="0"/>
          </a:p>
          <a:p>
            <a:pPr algn="ctr"/>
            <a:r>
              <a:rPr lang="es-MX" dirty="0" smtClean="0"/>
              <a:t>Ejemplo 2:</a:t>
            </a:r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</a:t>
            </a:r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</p:txBody>
      </p:sp>
      <p:sp>
        <p:nvSpPr>
          <p:cNvPr id="3" name="Rectangle 2"/>
          <p:cNvSpPr/>
          <p:nvPr/>
        </p:nvSpPr>
        <p:spPr>
          <a:xfrm>
            <a:off x="5364088" y="4365104"/>
            <a:ext cx="2088232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dibujo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7624" y="2132856"/>
            <a:ext cx="3168352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dirty="0" smtClean="0"/>
          </a:p>
          <a:p>
            <a:pPr algn="ctr"/>
            <a:r>
              <a:rPr lang="es-MX" u="sng" dirty="0" smtClean="0"/>
              <a:t>REFRANES</a:t>
            </a:r>
          </a:p>
          <a:p>
            <a:pPr algn="ctr"/>
            <a:endParaRPr lang="es-MX" dirty="0"/>
          </a:p>
          <a:p>
            <a:pPr algn="ctr"/>
            <a:r>
              <a:rPr lang="es-MX" dirty="0" smtClean="0"/>
              <a:t>Ejemplo 1:</a:t>
            </a:r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</a:t>
            </a:r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1763688" y="4365104"/>
            <a:ext cx="2088232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dibujo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56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568" y="692696"/>
            <a:ext cx="7843671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dirty="0" smtClean="0"/>
              <a:t>PASOS A SEGUIR…</a:t>
            </a:r>
          </a:p>
          <a:p>
            <a:endParaRPr lang="es-MX" dirty="0"/>
          </a:p>
          <a:p>
            <a:r>
              <a:rPr lang="es-MX" dirty="0"/>
              <a:t>4</a:t>
            </a:r>
            <a:r>
              <a:rPr lang="es-MX" dirty="0" smtClean="0"/>
              <a:t>) EN LA CUARTA Y QUINTA PÁGINA DEBES PONER EL TÍTULO: ADIVINANZAS, LUEGO ESCRIBIR Y DIBUJAR EJEMPLOS DE ADIVINANZAS.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88024" y="2132856"/>
            <a:ext cx="3168352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dirty="0" smtClean="0"/>
          </a:p>
          <a:p>
            <a:pPr algn="ctr"/>
            <a:r>
              <a:rPr lang="es-MX" u="sng" dirty="0" smtClean="0"/>
              <a:t>ADIVINANZAS</a:t>
            </a:r>
          </a:p>
          <a:p>
            <a:pPr algn="ctr"/>
            <a:endParaRPr lang="es-MX" dirty="0"/>
          </a:p>
          <a:p>
            <a:pPr algn="ctr"/>
            <a:r>
              <a:rPr lang="es-MX" dirty="0" smtClean="0"/>
              <a:t>Ejemplo 2:</a:t>
            </a:r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</a:t>
            </a:r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</p:txBody>
      </p:sp>
      <p:sp>
        <p:nvSpPr>
          <p:cNvPr id="3" name="Rectangle 2"/>
          <p:cNvSpPr/>
          <p:nvPr/>
        </p:nvSpPr>
        <p:spPr>
          <a:xfrm>
            <a:off x="5364088" y="4365104"/>
            <a:ext cx="2088232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dibujo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7624" y="2132856"/>
            <a:ext cx="3168352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dirty="0" smtClean="0"/>
          </a:p>
          <a:p>
            <a:pPr algn="ctr"/>
            <a:r>
              <a:rPr lang="es-MX" u="sng" dirty="0" smtClean="0"/>
              <a:t>ADIVINANZAS</a:t>
            </a:r>
          </a:p>
          <a:p>
            <a:pPr algn="ctr"/>
            <a:endParaRPr lang="es-MX" dirty="0"/>
          </a:p>
          <a:p>
            <a:pPr algn="ctr"/>
            <a:r>
              <a:rPr lang="es-MX" dirty="0" smtClean="0"/>
              <a:t>Ejemplo 1:</a:t>
            </a:r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</a:t>
            </a:r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1763688" y="4365104"/>
            <a:ext cx="2088232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dibujo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191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683568" y="692696"/>
            <a:ext cx="7843671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dirty="0" smtClean="0"/>
              <a:t>PASOS A SEGUIR…</a:t>
            </a:r>
          </a:p>
          <a:p>
            <a:endParaRPr lang="es-MX" dirty="0"/>
          </a:p>
          <a:p>
            <a:r>
              <a:rPr lang="es-MX" dirty="0"/>
              <a:t>5</a:t>
            </a:r>
            <a:r>
              <a:rPr lang="es-MX" dirty="0" smtClean="0"/>
              <a:t>) EN LA SEXTA Y SÉPTIMA PÁGINA DEBES PONER EL TÍTULO: TRABALENGUAS, LUEGO ESCRIBIR Y DIBUJAR EJEMPLOS DE TRABALENGUAS.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788024" y="2132856"/>
            <a:ext cx="3168352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dirty="0" smtClean="0"/>
          </a:p>
          <a:p>
            <a:pPr algn="ctr"/>
            <a:r>
              <a:rPr lang="es-MX" u="sng" dirty="0" smtClean="0"/>
              <a:t>TRABALENGUAS</a:t>
            </a:r>
          </a:p>
          <a:p>
            <a:pPr algn="ctr"/>
            <a:endParaRPr lang="es-MX" dirty="0"/>
          </a:p>
          <a:p>
            <a:pPr algn="ctr"/>
            <a:r>
              <a:rPr lang="es-MX" dirty="0" smtClean="0"/>
              <a:t>Ejemplo 2:</a:t>
            </a:r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</a:t>
            </a:r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</p:txBody>
      </p:sp>
      <p:sp>
        <p:nvSpPr>
          <p:cNvPr id="3" name="Rectangle 2"/>
          <p:cNvSpPr/>
          <p:nvPr/>
        </p:nvSpPr>
        <p:spPr>
          <a:xfrm>
            <a:off x="5364088" y="4365104"/>
            <a:ext cx="2088232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dibujo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87624" y="2132856"/>
            <a:ext cx="3168352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MX" dirty="0" smtClean="0"/>
          </a:p>
          <a:p>
            <a:pPr algn="ctr"/>
            <a:r>
              <a:rPr lang="es-MX" u="sng" dirty="0" smtClean="0"/>
              <a:t>TRABALENGUAS</a:t>
            </a:r>
          </a:p>
          <a:p>
            <a:pPr algn="ctr"/>
            <a:endParaRPr lang="es-MX" dirty="0"/>
          </a:p>
          <a:p>
            <a:pPr algn="ctr"/>
            <a:r>
              <a:rPr lang="es-MX" dirty="0" smtClean="0"/>
              <a:t>Ejemplo 1:</a:t>
            </a:r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Xxxxxxxxxxxxxxxxx</a:t>
            </a:r>
            <a:endParaRPr lang="es-MX" dirty="0" smtClean="0"/>
          </a:p>
          <a:p>
            <a:pPr algn="ctr"/>
            <a:r>
              <a:rPr lang="es-MX" dirty="0" err="1" smtClean="0"/>
              <a:t>xxxxxxxxxxxxxxxx</a:t>
            </a:r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</p:txBody>
      </p:sp>
      <p:sp>
        <p:nvSpPr>
          <p:cNvPr id="12" name="Rectangle 11"/>
          <p:cNvSpPr/>
          <p:nvPr/>
        </p:nvSpPr>
        <p:spPr>
          <a:xfrm>
            <a:off x="1763688" y="4365104"/>
            <a:ext cx="2088232" cy="16561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tx1"/>
                </a:solidFill>
              </a:rPr>
              <a:t>dibujo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572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197</Words>
  <Application>Microsoft Office PowerPoint</Application>
  <PresentationFormat>Presentación en pantalla (4:3)</PresentationFormat>
  <Paragraphs>117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Arial Rounded MT Bold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Pily</dc:creator>
  <cp:lastModifiedBy>Francisco</cp:lastModifiedBy>
  <cp:revision>4</cp:revision>
  <dcterms:created xsi:type="dcterms:W3CDTF">2021-10-05T18:05:06Z</dcterms:created>
  <dcterms:modified xsi:type="dcterms:W3CDTF">2021-10-08T15:10:23Z</dcterms:modified>
</cp:coreProperties>
</file>